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7" r:id="rId23"/>
    <p:sldId id="276"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18" r:id="rId57"/>
    <p:sldId id="317" r:id="rId58"/>
    <p:sldId id="316" r:id="rId59"/>
    <p:sldId id="321" r:id="rId60"/>
    <p:sldId id="319" r:id="rId61"/>
    <p:sldId id="320" r:id="rId62"/>
    <p:sldId id="309" r:id="rId63"/>
    <p:sldId id="315" r:id="rId64"/>
    <p:sldId id="310" r:id="rId65"/>
    <p:sldId id="311" r:id="rId66"/>
    <p:sldId id="312" r:id="rId67"/>
    <p:sldId id="313" r:id="rId68"/>
    <p:sldId id="314" r:id="rId69"/>
    <p:sldId id="322"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432" y="-14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152EF-9A43-4142-ACA1-24999227668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30EE1-0A5D-43CC-A97B-6E7623E3BFC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versatile</a:t>
            </a:r>
            <a:r>
              <a:rPr lang="zh-CN" altLang="en-US" sz="1200" kern="1200" dirty="0">
                <a:solidFill>
                  <a:schemeClr val="tx1"/>
                </a:solidFill>
                <a:effectLst/>
                <a:latin typeface="+mn-lt"/>
                <a:ea typeface="+mn-ea"/>
                <a:cs typeface="+mn-cs"/>
              </a:rPr>
              <a:t>英</a:t>
            </a:r>
            <a:r>
              <a:rPr lang="en-US" altLang="zh-CN" sz="1200" kern="1200" dirty="0">
                <a:solidFill>
                  <a:schemeClr val="tx1"/>
                </a:solidFill>
                <a:effectLst/>
                <a:latin typeface="+mn-lt"/>
                <a:ea typeface="+mn-ea"/>
                <a:cs typeface="+mn-cs"/>
              </a:rPr>
              <a:t>[ˈ</a:t>
            </a:r>
            <a:r>
              <a:rPr lang="en-US" altLang="zh-CN" sz="1200" kern="1200" dirty="0" err="1">
                <a:solidFill>
                  <a:schemeClr val="tx1"/>
                </a:solidFill>
                <a:effectLst/>
                <a:latin typeface="+mn-lt"/>
                <a:ea typeface="+mn-ea"/>
                <a:cs typeface="+mn-cs"/>
              </a:rPr>
              <a:t>vɜːsətaɪl</a:t>
            </a:r>
            <a:endParaRPr lang="zh-CN" altLang="en-US" dirty="0"/>
          </a:p>
        </p:txBody>
      </p:sp>
      <p:sp>
        <p:nvSpPr>
          <p:cNvPr id="4" name="灯片编号占位符 3"/>
          <p:cNvSpPr>
            <a:spLocks noGrp="1"/>
          </p:cNvSpPr>
          <p:nvPr>
            <p:ph type="sldNum" sz="quarter" idx="5"/>
          </p:nvPr>
        </p:nvSpPr>
        <p:spPr/>
        <p:txBody>
          <a:bodyPr/>
          <a:lstStyle/>
          <a:p>
            <a:fld id="{2BB30EE1-0A5D-43CC-A97B-6E7623E3BFC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B30EE1-0A5D-43CC-A97B-6E7623E3BFC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B30EE1-0A5D-43CC-A97B-6E7623E3BFC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B30EE1-0A5D-43CC-A97B-6E7623E3BFC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png"/><Relationship Id="rId2" Type="http://schemas.openxmlformats.org/officeDocument/2006/relationships/image" Target="../media/image124.png"/><Relationship Id="rId1" Type="http://schemas.openxmlformats.org/officeDocument/2006/relationships/image" Target="../media/image123.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5.png"/><Relationship Id="rId2" Type="http://schemas.microsoft.com/office/2007/relationships/media" Target="file:///F:\5.&#25480;&#35838;\2021\&#32534;&#35793;&#21407;&#29702;\&#21160;&#30011;\4.3.2follow&#38598;&#21512;&#35745;&#31639;.swf" TargetMode="External"/><Relationship Id="rId1" Type="http://schemas.openxmlformats.org/officeDocument/2006/relationships/video" Target="file:///F:\5.&#25480;&#35838;\2021\&#32534;&#35793;&#21407;&#29702;\&#21160;&#30011;\4.3.2follow&#38598;&#21512;&#35745;&#31639;.swf" TargetMode="Externa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1.pn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Chapter 4 Top-Down Parsing</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1"/>
          <a:stretch>
            <a:fillRect/>
          </a:stretch>
        </p:blipFill>
        <p:spPr>
          <a:xfrm>
            <a:off x="457200" y="1517608"/>
            <a:ext cx="8384035" cy="1172039"/>
          </a:xfrm>
          <a:prstGeom prst="rect">
            <a:avLst/>
          </a:prstGeom>
        </p:spPr>
      </p:pic>
      <p:pic>
        <p:nvPicPr>
          <p:cNvPr id="7" name="图片 6"/>
          <p:cNvPicPr>
            <a:picLocks noChangeAspect="1"/>
          </p:cNvPicPr>
          <p:nvPr/>
        </p:nvPicPr>
        <p:blipFill>
          <a:blip r:embed="rId2"/>
          <a:stretch>
            <a:fillRect/>
          </a:stretch>
        </p:blipFill>
        <p:spPr>
          <a:xfrm>
            <a:off x="1043608" y="2663232"/>
            <a:ext cx="2451006" cy="4006128"/>
          </a:xfrm>
          <a:prstGeom prst="rect">
            <a:avLst/>
          </a:prstGeom>
        </p:spPr>
      </p:pic>
      <p:sp>
        <p:nvSpPr>
          <p:cNvPr id="9" name="文本框 8"/>
          <p:cNvSpPr txBox="1"/>
          <p:nvPr/>
        </p:nvSpPr>
        <p:spPr>
          <a:xfrm>
            <a:off x="4788024" y="3580106"/>
            <a:ext cx="3456747" cy="1200329"/>
          </a:xfrm>
          <a:prstGeom prst="rect">
            <a:avLst/>
          </a:prstGeom>
          <a:noFill/>
        </p:spPr>
        <p:txBody>
          <a:bodyPr wrap="square">
            <a:spAutoFit/>
          </a:bodyPr>
          <a:lstStyle/>
          <a:p>
            <a:pPr algn="just"/>
            <a:r>
              <a:rPr lang="en-US" altLang="zh-CN" sz="1800" b="0" i="0" u="none" strike="noStrike" baseline="0" dirty="0">
                <a:latin typeface="CIDFont+F2"/>
              </a:rPr>
              <a:t>We can ensure that the operations are left associative by performing the operations as we cycle through the loop.</a:t>
            </a:r>
            <a:endParaRPr lang="zh-CN" altLang="en-US" dirty="0"/>
          </a:p>
        </p:txBody>
      </p:sp>
      <p:sp>
        <p:nvSpPr>
          <p:cNvPr id="10" name="箭头: 下 9"/>
          <p:cNvSpPr/>
          <p:nvPr/>
        </p:nvSpPr>
        <p:spPr>
          <a:xfrm rot="16200000">
            <a:off x="3630422" y="3826939"/>
            <a:ext cx="1200329" cy="682828"/>
          </a:xfrm>
          <a:prstGeom prst="downArrow">
            <a:avLst>
              <a:gd name="adj1" fmla="val 50000"/>
              <a:gd name="adj2" fmla="val 66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a:xfrm>
            <a:off x="3851920" y="5836487"/>
            <a:ext cx="8229600" cy="4525963"/>
          </a:xfrm>
        </p:spPr>
        <p:txBody>
          <a:bodyPr/>
          <a:lstStyle/>
          <a:p>
            <a:pPr marL="0" indent="0">
              <a:buNone/>
            </a:pPr>
            <a:r>
              <a:rPr lang="en-US" altLang="zh-CN" dirty="0"/>
              <a:t>…...</a:t>
            </a:r>
            <a:endParaRPr lang="zh-CN" altLang="en-US" dirty="0"/>
          </a:p>
        </p:txBody>
      </p:sp>
      <p:pic>
        <p:nvPicPr>
          <p:cNvPr id="5" name="图片 4"/>
          <p:cNvPicPr>
            <a:picLocks noChangeAspect="1"/>
          </p:cNvPicPr>
          <p:nvPr/>
        </p:nvPicPr>
        <p:blipFill>
          <a:blip r:embed="rId1"/>
          <a:stretch>
            <a:fillRect/>
          </a:stretch>
        </p:blipFill>
        <p:spPr>
          <a:xfrm>
            <a:off x="611560" y="2030178"/>
            <a:ext cx="2743341" cy="4553184"/>
          </a:xfrm>
          <a:prstGeom prst="rect">
            <a:avLst/>
          </a:prstGeom>
        </p:spPr>
      </p:pic>
      <p:pic>
        <p:nvPicPr>
          <p:cNvPr id="7" name="图片 6"/>
          <p:cNvPicPr>
            <a:picLocks noChangeAspect="1"/>
          </p:cNvPicPr>
          <p:nvPr/>
        </p:nvPicPr>
        <p:blipFill>
          <a:blip r:embed="rId2"/>
          <a:stretch>
            <a:fillRect/>
          </a:stretch>
        </p:blipFill>
        <p:spPr>
          <a:xfrm>
            <a:off x="3851920" y="2271088"/>
            <a:ext cx="5219968" cy="3391074"/>
          </a:xfrm>
          <a:prstGeom prst="rect">
            <a:avLst/>
          </a:prstGeom>
        </p:spPr>
      </p:pic>
      <p:sp>
        <p:nvSpPr>
          <p:cNvPr id="8" name="内容占位符 2"/>
          <p:cNvSpPr txBox="1"/>
          <p:nvPr/>
        </p:nvSpPr>
        <p:spPr>
          <a:xfrm>
            <a:off x="611560" y="1591963"/>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0" indent="-342900" algn="just">
              <a:lnSpc>
                <a:spcPts val="1800"/>
              </a:lnSpc>
              <a:buFont typeface="Wingdings" panose="05000000000000000000" pitchFamily="2" charset="2"/>
              <a:buChar char=""/>
              <a:tabLst>
                <a:tab pos="266700" algn="l"/>
              </a:tabLst>
            </a:pPr>
            <a:r>
              <a:rPr lang="en-US" altLang="zh-CN" sz="1800" kern="100" dirty="0">
                <a:effectLst/>
                <a:latin typeface="Times New Roman" panose="02020603050405020304" pitchFamily="18" charset="0"/>
                <a:ea typeface="宋体" pitchFamily="2" charset="-122"/>
              </a:rPr>
              <a:t>A working simple calculator in C code</a:t>
            </a:r>
            <a:endParaRPr lang="zh-CN" altLang="zh-CN" sz="1800" kern="100" dirty="0">
              <a:effectLst/>
              <a:latin typeface="Times New Roman" panose="02020603050405020304" pitchFamily="18" charset="0"/>
              <a:ea typeface="宋体"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251520" y="484163"/>
            <a:ext cx="8720678" cy="2557470"/>
          </a:xfrm>
          <a:prstGeom prst="rect">
            <a:avLst/>
          </a:prstGeom>
        </p:spPr>
      </p:pic>
      <p:pic>
        <p:nvPicPr>
          <p:cNvPr id="7" name="图片 6"/>
          <p:cNvPicPr>
            <a:picLocks noChangeAspect="1"/>
          </p:cNvPicPr>
          <p:nvPr/>
        </p:nvPicPr>
        <p:blipFill>
          <a:blip r:embed="rId2"/>
          <a:stretch>
            <a:fillRect/>
          </a:stretch>
        </p:blipFill>
        <p:spPr>
          <a:xfrm>
            <a:off x="251520" y="3511225"/>
            <a:ext cx="5063210" cy="28322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7" name="图片 6"/>
          <p:cNvPicPr>
            <a:picLocks noChangeAspect="1"/>
          </p:cNvPicPr>
          <p:nvPr/>
        </p:nvPicPr>
        <p:blipFill>
          <a:blip r:embed="rId1"/>
          <a:stretch>
            <a:fillRect/>
          </a:stretch>
        </p:blipFill>
        <p:spPr>
          <a:xfrm>
            <a:off x="5508104" y="1798160"/>
            <a:ext cx="3312368" cy="3594611"/>
          </a:xfrm>
          <a:prstGeom prst="rect">
            <a:avLst/>
          </a:prstGeom>
        </p:spPr>
      </p:pic>
      <p:grpSp>
        <p:nvGrpSpPr>
          <p:cNvPr id="9" name="组合 8"/>
          <p:cNvGrpSpPr/>
          <p:nvPr/>
        </p:nvGrpSpPr>
        <p:grpSpPr>
          <a:xfrm>
            <a:off x="133165" y="543003"/>
            <a:ext cx="5194920" cy="6120680"/>
            <a:chOff x="230156" y="476672"/>
            <a:chExt cx="4629876" cy="5216473"/>
          </a:xfrm>
        </p:grpSpPr>
        <p:pic>
          <p:nvPicPr>
            <p:cNvPr id="5" name="图片 4"/>
            <p:cNvPicPr>
              <a:picLocks noChangeAspect="1"/>
            </p:cNvPicPr>
            <p:nvPr/>
          </p:nvPicPr>
          <p:blipFill>
            <a:blip r:embed="rId2"/>
            <a:stretch>
              <a:fillRect/>
            </a:stretch>
          </p:blipFill>
          <p:spPr>
            <a:xfrm>
              <a:off x="1115617" y="4762665"/>
              <a:ext cx="2664296" cy="930480"/>
            </a:xfrm>
            <a:prstGeom prst="rect">
              <a:avLst/>
            </a:prstGeom>
          </p:spPr>
        </p:pic>
        <p:pic>
          <p:nvPicPr>
            <p:cNvPr id="8" name="图片 7"/>
            <p:cNvPicPr>
              <a:picLocks noChangeAspect="1"/>
            </p:cNvPicPr>
            <p:nvPr/>
          </p:nvPicPr>
          <p:blipFill>
            <a:blip r:embed="rId3"/>
            <a:stretch>
              <a:fillRect/>
            </a:stretch>
          </p:blipFill>
          <p:spPr>
            <a:xfrm>
              <a:off x="230156" y="476672"/>
              <a:ext cx="4629876" cy="4256138"/>
            </a:xfrm>
            <a:prstGeom prst="rect">
              <a:avLst/>
            </a:prstGeom>
          </p:spPr>
        </p:pic>
      </p:grpSp>
      <p:cxnSp>
        <p:nvCxnSpPr>
          <p:cNvPr id="11" name="直接连接符 10"/>
          <p:cNvCxnSpPr/>
          <p:nvPr/>
        </p:nvCxnSpPr>
        <p:spPr>
          <a:xfrm>
            <a:off x="5148064" y="1340768"/>
            <a:ext cx="0" cy="452515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4.1.3 Further Decision Problems</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179512" y="1615721"/>
            <a:ext cx="8784976" cy="38295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LL(1) PARSING</a:t>
            </a:r>
            <a:endParaRPr lang="zh-CN" altLang="en-US" dirty="0"/>
          </a:p>
        </p:txBody>
      </p:sp>
      <p:sp>
        <p:nvSpPr>
          <p:cNvPr id="3" name="内容占位符 2"/>
          <p:cNvSpPr>
            <a:spLocks noGrp="1"/>
          </p:cNvSpPr>
          <p:nvPr>
            <p:ph idx="1"/>
          </p:nvPr>
        </p:nvSpPr>
        <p:spPr>
          <a:xfrm>
            <a:off x="477951" y="1556792"/>
            <a:ext cx="8229600" cy="4525963"/>
          </a:xfrm>
        </p:spPr>
        <p:txBody>
          <a:bodyPr/>
          <a:lstStyle/>
          <a:p>
            <a:pPr marL="0" indent="0" algn="just">
              <a:buNone/>
            </a:pPr>
            <a:r>
              <a:rPr lang="en-US" altLang="zh-CN" dirty="0"/>
              <a:t>4.2.1 The Basic Method of LL(1) Parsing</a:t>
            </a:r>
            <a:endParaRPr lang="en-US" altLang="zh-CN" dirty="0"/>
          </a:p>
          <a:p>
            <a:pPr marL="0" indent="0" algn="just">
              <a:spcBef>
                <a:spcPts val="0"/>
              </a:spcBef>
              <a:buNone/>
            </a:pPr>
            <a:r>
              <a:rPr lang="en-US" altLang="zh-CN" sz="2800" dirty="0"/>
              <a:t>     Main idea:  LL(1) Parsing uses an explicit stack rather than recursive calls to perform a parse.</a:t>
            </a:r>
            <a:endParaRPr lang="en-US" altLang="zh-CN" sz="2800" dirty="0"/>
          </a:p>
          <a:p>
            <a:pPr marL="0" indent="0" algn="just">
              <a:spcBef>
                <a:spcPts val="0"/>
              </a:spcBef>
              <a:buNone/>
            </a:pPr>
            <a:r>
              <a:rPr lang="en-US" altLang="zh-CN" sz="2800" b="1" dirty="0"/>
              <a:t>An example:</a:t>
            </a:r>
            <a:endParaRPr lang="en-US" altLang="zh-CN" sz="2800" b="1" dirty="0"/>
          </a:p>
          <a:p>
            <a:pPr marL="0" indent="0" algn="just">
              <a:spcBef>
                <a:spcPts val="0"/>
              </a:spcBef>
              <a:buNone/>
            </a:pPr>
            <a:r>
              <a:rPr lang="en-US" altLang="zh-CN" sz="2800" dirty="0"/>
              <a:t>      A simple grammar for the strings of balanced parentheses:</a:t>
            </a:r>
            <a:endParaRPr lang="en-US" altLang="zh-CN" sz="2800" dirty="0"/>
          </a:p>
          <a:p>
            <a:pPr marL="0" indent="0" algn="just">
              <a:buNone/>
            </a:pPr>
            <a:endParaRPr lang="zh-CN" altLang="en-US" dirty="0"/>
          </a:p>
        </p:txBody>
      </p:sp>
      <p:grpSp>
        <p:nvGrpSpPr>
          <p:cNvPr id="6" name="组合 5"/>
          <p:cNvGrpSpPr/>
          <p:nvPr/>
        </p:nvGrpSpPr>
        <p:grpSpPr>
          <a:xfrm>
            <a:off x="304600" y="3900879"/>
            <a:ext cx="8534799" cy="2800657"/>
            <a:chOff x="1435017" y="3895087"/>
            <a:chExt cx="8534799" cy="2800657"/>
          </a:xfrm>
        </p:grpSpPr>
        <p:pic>
          <p:nvPicPr>
            <p:cNvPr id="7" name="图片 6"/>
            <p:cNvPicPr>
              <a:picLocks noChangeAspect="1"/>
            </p:cNvPicPr>
            <p:nvPr/>
          </p:nvPicPr>
          <p:blipFill>
            <a:blip r:embed="rId1"/>
            <a:stretch>
              <a:fillRect/>
            </a:stretch>
          </p:blipFill>
          <p:spPr>
            <a:xfrm>
              <a:off x="1435017" y="5057278"/>
              <a:ext cx="1797142" cy="476274"/>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2"/>
            <a:stretch>
              <a:fillRect/>
            </a:stretch>
          </p:blipFill>
          <p:spPr>
            <a:xfrm>
              <a:off x="3489096" y="3895087"/>
              <a:ext cx="6480720" cy="2800657"/>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LL(1) PARSING</a:t>
            </a:r>
            <a:endParaRPr lang="zh-CN" altLang="en-US" b="1"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434832" y="1600200"/>
            <a:ext cx="8362755" cy="748680"/>
          </a:xfrm>
          <a:prstGeom prst="rect">
            <a:avLst/>
          </a:prstGeom>
        </p:spPr>
      </p:pic>
      <p:pic>
        <p:nvPicPr>
          <p:cNvPr id="7" name="图片 6"/>
          <p:cNvPicPr>
            <a:picLocks noChangeAspect="1"/>
          </p:cNvPicPr>
          <p:nvPr/>
        </p:nvPicPr>
        <p:blipFill>
          <a:blip r:embed="rId2"/>
          <a:stretch>
            <a:fillRect/>
          </a:stretch>
        </p:blipFill>
        <p:spPr>
          <a:xfrm>
            <a:off x="1743213" y="2428948"/>
            <a:ext cx="5994179" cy="1640742"/>
          </a:xfrm>
          <a:prstGeom prst="rect">
            <a:avLst/>
          </a:prstGeom>
        </p:spPr>
      </p:pic>
      <p:pic>
        <p:nvPicPr>
          <p:cNvPr id="9" name="图片 8"/>
          <p:cNvPicPr>
            <a:picLocks noChangeAspect="1"/>
          </p:cNvPicPr>
          <p:nvPr/>
        </p:nvPicPr>
        <p:blipFill>
          <a:blip r:embed="rId3"/>
          <a:stretch>
            <a:fillRect/>
          </a:stretch>
        </p:blipFill>
        <p:spPr>
          <a:xfrm>
            <a:off x="434832" y="4149758"/>
            <a:ext cx="8566206" cy="1035111"/>
          </a:xfrm>
          <a:prstGeom prst="rect">
            <a:avLst/>
          </a:prstGeom>
        </p:spPr>
      </p:pic>
      <p:pic>
        <p:nvPicPr>
          <p:cNvPr id="11" name="图片 10"/>
          <p:cNvPicPr>
            <a:picLocks noChangeAspect="1"/>
          </p:cNvPicPr>
          <p:nvPr/>
        </p:nvPicPr>
        <p:blipFill>
          <a:blip r:embed="rId4"/>
          <a:stretch>
            <a:fillRect/>
          </a:stretch>
        </p:blipFill>
        <p:spPr>
          <a:xfrm>
            <a:off x="1555595" y="5490407"/>
            <a:ext cx="6032810" cy="3302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LL(1) PARSING</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107504" y="1548015"/>
            <a:ext cx="7521889" cy="2468462"/>
          </a:xfrm>
          <a:prstGeom prst="rect">
            <a:avLst/>
          </a:prstGeom>
        </p:spPr>
      </p:pic>
      <p:pic>
        <p:nvPicPr>
          <p:cNvPr id="7" name="图片 6"/>
          <p:cNvPicPr>
            <a:picLocks noChangeAspect="1"/>
          </p:cNvPicPr>
          <p:nvPr/>
        </p:nvPicPr>
        <p:blipFill>
          <a:blip r:embed="rId2"/>
          <a:stretch>
            <a:fillRect/>
          </a:stretch>
        </p:blipFill>
        <p:spPr>
          <a:xfrm>
            <a:off x="222369" y="4084536"/>
            <a:ext cx="8464431" cy="11019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LL(1) Parsing Table and Algorithm</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1"/>
          <a:stretch>
            <a:fillRect/>
          </a:stretch>
        </p:blipFill>
        <p:spPr>
          <a:xfrm>
            <a:off x="405363" y="1600200"/>
            <a:ext cx="8487118" cy="1060890"/>
          </a:xfrm>
          <a:prstGeom prst="rect">
            <a:avLst/>
          </a:prstGeom>
        </p:spPr>
      </p:pic>
      <p:pic>
        <p:nvPicPr>
          <p:cNvPr id="7" name="图片 6"/>
          <p:cNvPicPr>
            <a:picLocks noChangeAspect="1"/>
          </p:cNvPicPr>
          <p:nvPr/>
        </p:nvPicPr>
        <p:blipFill>
          <a:blip r:embed="rId2"/>
          <a:stretch>
            <a:fillRect/>
          </a:stretch>
        </p:blipFill>
        <p:spPr>
          <a:xfrm>
            <a:off x="251519" y="2773799"/>
            <a:ext cx="5537485" cy="749339"/>
          </a:xfrm>
          <a:prstGeom prst="rect">
            <a:avLst/>
          </a:prstGeom>
        </p:spPr>
      </p:pic>
      <p:pic>
        <p:nvPicPr>
          <p:cNvPr id="9" name="图片 8"/>
          <p:cNvPicPr>
            <a:picLocks noChangeAspect="1"/>
          </p:cNvPicPr>
          <p:nvPr/>
        </p:nvPicPr>
        <p:blipFill>
          <a:blip r:embed="rId3"/>
          <a:stretch>
            <a:fillRect/>
          </a:stretch>
        </p:blipFill>
        <p:spPr>
          <a:xfrm>
            <a:off x="899592" y="3523138"/>
            <a:ext cx="6731358" cy="818144"/>
          </a:xfrm>
          <a:prstGeom prst="rect">
            <a:avLst/>
          </a:prstGeom>
        </p:spPr>
      </p:pic>
      <p:grpSp>
        <p:nvGrpSpPr>
          <p:cNvPr id="14" name="组合 13"/>
          <p:cNvGrpSpPr/>
          <p:nvPr/>
        </p:nvGrpSpPr>
        <p:grpSpPr>
          <a:xfrm>
            <a:off x="218851" y="4410460"/>
            <a:ext cx="8706297" cy="2252774"/>
            <a:chOff x="176580" y="4515557"/>
            <a:chExt cx="8706297" cy="2252774"/>
          </a:xfrm>
        </p:grpSpPr>
        <p:pic>
          <p:nvPicPr>
            <p:cNvPr id="11" name="图片 10"/>
            <p:cNvPicPr>
              <a:picLocks noChangeAspect="1"/>
            </p:cNvPicPr>
            <p:nvPr/>
          </p:nvPicPr>
          <p:blipFill>
            <a:blip r:embed="rId4"/>
            <a:stretch>
              <a:fillRect/>
            </a:stretch>
          </p:blipFill>
          <p:spPr>
            <a:xfrm>
              <a:off x="176580" y="4515557"/>
              <a:ext cx="8706297" cy="1111307"/>
            </a:xfrm>
            <a:prstGeom prst="rect">
              <a:avLst/>
            </a:prstGeom>
          </p:spPr>
        </p:pic>
        <p:pic>
          <p:nvPicPr>
            <p:cNvPr id="13" name="图片 12"/>
            <p:cNvPicPr>
              <a:picLocks noChangeAspect="1"/>
            </p:cNvPicPr>
            <p:nvPr/>
          </p:nvPicPr>
          <p:blipFill>
            <a:blip r:embed="rId5"/>
            <a:stretch>
              <a:fillRect/>
            </a:stretch>
          </p:blipFill>
          <p:spPr>
            <a:xfrm>
              <a:off x="683568" y="5726877"/>
              <a:ext cx="6077262" cy="104145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4.2.2 The LL(1) Parsing Table and Algorithm</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187099" y="1473099"/>
            <a:ext cx="8769801" cy="1955901"/>
          </a:xfrm>
          <a:prstGeom prst="rect">
            <a:avLst/>
          </a:prstGeom>
        </p:spPr>
      </p:pic>
      <p:pic>
        <p:nvPicPr>
          <p:cNvPr id="7" name="图片 6"/>
          <p:cNvPicPr>
            <a:picLocks noChangeAspect="1"/>
          </p:cNvPicPr>
          <p:nvPr/>
        </p:nvPicPr>
        <p:blipFill>
          <a:blip r:embed="rId2"/>
          <a:stretch>
            <a:fillRect/>
          </a:stretch>
        </p:blipFill>
        <p:spPr>
          <a:xfrm>
            <a:off x="424713" y="4112208"/>
            <a:ext cx="8262087" cy="1203329"/>
          </a:xfrm>
          <a:prstGeom prst="rect">
            <a:avLst/>
          </a:prstGeom>
          <a:ln>
            <a:solidFill>
              <a:schemeClr val="tx1">
                <a:lumMod val="95000"/>
                <a:lumOff val="5000"/>
              </a:schemeClr>
            </a:solidFill>
          </a:ln>
          <a:effectLst>
            <a:outerShdw blurRad="50800" dist="38100" algn="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Top-Down Parsing</a:t>
            </a:r>
            <a:endParaRPr lang="zh-CN" altLang="en-US" dirty="0"/>
          </a:p>
        </p:txBody>
      </p:sp>
      <p:sp>
        <p:nvSpPr>
          <p:cNvPr id="3" name="内容占位符 2"/>
          <p:cNvSpPr>
            <a:spLocks noGrp="1"/>
          </p:cNvSpPr>
          <p:nvPr>
            <p:ph idx="1"/>
          </p:nvPr>
        </p:nvSpPr>
        <p:spPr>
          <a:xfrm>
            <a:off x="467544" y="1412776"/>
            <a:ext cx="8229600" cy="4997151"/>
          </a:xfrm>
        </p:spPr>
        <p:txBody>
          <a:bodyPr>
            <a:noAutofit/>
          </a:bodyPr>
          <a:lstStyle/>
          <a:p>
            <a:pPr lvl="0"/>
            <a:r>
              <a:rPr lang="en-US" altLang="zh-CN" sz="2400" b="1" i="1" dirty="0"/>
              <a:t>Top-Down Parsing</a:t>
            </a:r>
            <a:endParaRPr lang="zh-CN" altLang="zh-CN" sz="2400" b="1" dirty="0"/>
          </a:p>
          <a:p>
            <a:pPr marL="0" indent="0">
              <a:buNone/>
            </a:pPr>
            <a:r>
              <a:rPr lang="en-US" altLang="zh-CN" sz="2000" dirty="0"/>
              <a:t>    It</a:t>
            </a:r>
            <a:r>
              <a:rPr lang="en-US" altLang="zh-CN" sz="2000" i="1" dirty="0"/>
              <a:t> </a:t>
            </a:r>
            <a:r>
              <a:rPr lang="en-US" altLang="zh-CN" sz="2000" dirty="0"/>
              <a:t>parses an input string of tokens by tracing out the steps in a leftmost derivation. And the implied traversal of the parse tree is a preorder traversal and, thus, occurs from the root to the leaves.</a:t>
            </a:r>
            <a:endParaRPr lang="zh-CN" altLang="zh-CN" sz="2000" dirty="0"/>
          </a:p>
          <a:p>
            <a:pPr lvl="0"/>
            <a:r>
              <a:rPr lang="en-US" altLang="zh-CN" sz="2400" b="1" i="1" dirty="0"/>
              <a:t>Two forms of Top-Down Parsers</a:t>
            </a:r>
            <a:endParaRPr lang="zh-CN" altLang="zh-CN" sz="2400" b="1" dirty="0"/>
          </a:p>
          <a:p>
            <a:pPr marL="0" indent="0" algn="just">
              <a:buNone/>
            </a:pPr>
            <a:r>
              <a:rPr lang="en-US" altLang="zh-CN" sz="2000" dirty="0"/>
              <a:t>     Predictive parsers: attempts to predict the next construction in the input string using one or more look-ahead tokens </a:t>
            </a:r>
            <a:endParaRPr lang="zh-CN" altLang="zh-CN" sz="2000" dirty="0"/>
          </a:p>
          <a:p>
            <a:pPr marL="0" indent="0" algn="just">
              <a:buNone/>
            </a:pPr>
            <a:r>
              <a:rPr lang="en-US" altLang="zh-CN" sz="2000" dirty="0"/>
              <a:t>    Backtracking parsers: try different possibilities for a parse of the input, backing up an arbitrary amount in the input if one possibility fails. It is more powerful but much slower, unsuitable for practical compilers.</a:t>
            </a:r>
            <a:endParaRPr lang="en-US" altLang="zh-CN" sz="2000" dirty="0"/>
          </a:p>
          <a:p>
            <a:pPr marL="0" indent="0" algn="just">
              <a:buNone/>
            </a:pPr>
            <a:r>
              <a:rPr lang="zh-CN" altLang="en-US" sz="2000" i="1" dirty="0"/>
              <a:t>     自顶向下的分析程序有两类：回溯分析程序</a:t>
            </a:r>
            <a:r>
              <a:rPr lang="en-US" altLang="zh-CN" sz="2000" i="1" dirty="0"/>
              <a:t>backtracking parser</a:t>
            </a:r>
            <a:r>
              <a:rPr lang="zh-CN" altLang="en-US" sz="2000" i="1" dirty="0"/>
              <a:t>和预测分析程序</a:t>
            </a:r>
            <a:r>
              <a:rPr lang="en-US" altLang="zh-CN" sz="2000" i="1" dirty="0"/>
              <a:t>predictive parser</a:t>
            </a:r>
            <a:r>
              <a:rPr lang="zh-CN" altLang="en-US" sz="2000" i="1" dirty="0"/>
              <a:t>。预测分析程序试图利用一个或多个先行记号来预测出输入串中的下一个构造，而回溯分析程序则试着分析其他可能的输入，当一种可能失败时就要求输入中备份任意数量的字符。虽然回溯分析程序比预测分析程序强大许多，但它们都非常慢。</a:t>
            </a:r>
            <a:endParaRPr lang="en-US" altLang="zh-CN" sz="2000" i="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795"/>
            <a:ext cx="8229600" cy="1143000"/>
          </a:xfrm>
        </p:spPr>
        <p:txBody>
          <a:bodyPr/>
          <a:lstStyle/>
          <a:p>
            <a:endParaRPr lang="zh-CN" altLang="en-US" dirty="0"/>
          </a:p>
        </p:txBody>
      </p:sp>
      <p:sp>
        <p:nvSpPr>
          <p:cNvPr id="3" name="内容占位符 2"/>
          <p:cNvSpPr>
            <a:spLocks noGrp="1"/>
          </p:cNvSpPr>
          <p:nvPr>
            <p:ph idx="1"/>
          </p:nvPr>
        </p:nvSpPr>
        <p:spPr>
          <a:xfrm>
            <a:off x="457200" y="1783357"/>
            <a:ext cx="8229600" cy="4525963"/>
          </a:xfrm>
        </p:spPr>
        <p:txBody>
          <a:bodyPr/>
          <a:lstStyle/>
          <a:p>
            <a:endParaRPr lang="zh-CN" altLang="en-US"/>
          </a:p>
        </p:txBody>
      </p:sp>
      <p:grpSp>
        <p:nvGrpSpPr>
          <p:cNvPr id="7" name="组合 6"/>
          <p:cNvGrpSpPr/>
          <p:nvPr/>
        </p:nvGrpSpPr>
        <p:grpSpPr>
          <a:xfrm>
            <a:off x="226823" y="457795"/>
            <a:ext cx="8690354" cy="5314602"/>
            <a:chOff x="226823" y="457795"/>
            <a:chExt cx="8690354" cy="5314602"/>
          </a:xfrm>
        </p:grpSpPr>
        <p:pic>
          <p:nvPicPr>
            <p:cNvPr id="4" name="图片 3"/>
            <p:cNvPicPr>
              <a:picLocks noChangeAspect="1"/>
            </p:cNvPicPr>
            <p:nvPr/>
          </p:nvPicPr>
          <p:blipFill>
            <a:blip r:embed="rId1"/>
            <a:stretch>
              <a:fillRect/>
            </a:stretch>
          </p:blipFill>
          <p:spPr>
            <a:xfrm>
              <a:off x="226823" y="1791933"/>
              <a:ext cx="8690354" cy="3260384"/>
            </a:xfrm>
            <a:prstGeom prst="rect">
              <a:avLst/>
            </a:prstGeom>
          </p:spPr>
        </p:pic>
        <p:pic>
          <p:nvPicPr>
            <p:cNvPr id="5" name="图片 4"/>
            <p:cNvPicPr>
              <a:picLocks noChangeAspect="1"/>
            </p:cNvPicPr>
            <p:nvPr/>
          </p:nvPicPr>
          <p:blipFill>
            <a:blip r:embed="rId2"/>
            <a:stretch>
              <a:fillRect/>
            </a:stretch>
          </p:blipFill>
          <p:spPr>
            <a:xfrm>
              <a:off x="704710" y="1350650"/>
              <a:ext cx="5537485" cy="749339"/>
            </a:xfrm>
            <a:prstGeom prst="rect">
              <a:avLst/>
            </a:prstGeom>
          </p:spPr>
        </p:pic>
        <p:sp>
          <p:nvSpPr>
            <p:cNvPr id="6" name="矩形 5"/>
            <p:cNvSpPr/>
            <p:nvPr/>
          </p:nvSpPr>
          <p:spPr>
            <a:xfrm>
              <a:off x="226823" y="457795"/>
              <a:ext cx="8690354" cy="53146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of LL(1) Grammar:</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457200" y="327724"/>
            <a:ext cx="8180952" cy="1342857"/>
          </a:xfrm>
          <a:prstGeom prst="rect">
            <a:avLst/>
          </a:prstGeom>
        </p:spPr>
      </p:pic>
      <p:pic>
        <p:nvPicPr>
          <p:cNvPr id="5" name="图片 4"/>
          <p:cNvPicPr>
            <a:picLocks noChangeAspect="1"/>
          </p:cNvPicPr>
          <p:nvPr/>
        </p:nvPicPr>
        <p:blipFill>
          <a:blip r:embed="rId2"/>
          <a:stretch>
            <a:fillRect/>
          </a:stretch>
        </p:blipFill>
        <p:spPr>
          <a:xfrm>
            <a:off x="2999871" y="1800057"/>
            <a:ext cx="5904656" cy="4831993"/>
          </a:xfrm>
          <a:prstGeom prst="rect">
            <a:avLst/>
          </a:prstGeom>
          <a:ln>
            <a:solidFill>
              <a:schemeClr val="accent3">
                <a:lumMod val="50000"/>
              </a:schemeClr>
            </a:solidFill>
          </a:ln>
        </p:spPr>
      </p:pic>
      <p:sp>
        <p:nvSpPr>
          <p:cNvPr id="6" name="矩形 5"/>
          <p:cNvSpPr/>
          <p:nvPr/>
        </p:nvSpPr>
        <p:spPr>
          <a:xfrm>
            <a:off x="239473" y="3464276"/>
            <a:ext cx="260263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just"/>
            <a:r>
              <a:rPr lang="en-US" altLang="zh-CN" b="1" dirty="0">
                <a:solidFill>
                  <a:schemeClr val="tx1">
                    <a:lumMod val="95000"/>
                    <a:lumOff val="5000"/>
                  </a:schemeClr>
                </a:solidFill>
                <a:latin typeface="Times New Roman" panose="02020603050405020304" pitchFamily="18" charset="0"/>
                <a:cs typeface="Times New Roman" panose="02020603050405020304" pitchFamily="18" charset="0"/>
              </a:rPr>
              <a:t>A Parsing Algorithm Using the LL(1) Parsing Table:</a:t>
            </a:r>
            <a:endParaRPr lang="zh-CN" altLang="en-US"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 LL(1) Parsing Table and Algorithm</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611560" y="1600200"/>
            <a:ext cx="6446132" cy="1684784"/>
          </a:xfrm>
          <a:prstGeom prst="rect">
            <a:avLst/>
          </a:prstGeom>
        </p:spPr>
      </p:pic>
      <p:pic>
        <p:nvPicPr>
          <p:cNvPr id="5" name="图片 4"/>
          <p:cNvPicPr>
            <a:picLocks noChangeAspect="1"/>
          </p:cNvPicPr>
          <p:nvPr/>
        </p:nvPicPr>
        <p:blipFill>
          <a:blip r:embed="rId2"/>
          <a:stretch>
            <a:fillRect/>
          </a:stretch>
        </p:blipFill>
        <p:spPr>
          <a:xfrm>
            <a:off x="341784" y="3486273"/>
            <a:ext cx="8460432" cy="3054753"/>
          </a:xfrm>
          <a:prstGeom prst="rect">
            <a:avLst/>
          </a:prstGeom>
        </p:spPr>
      </p:pic>
      <p:sp>
        <p:nvSpPr>
          <p:cNvPr id="6" name="矩形 5"/>
          <p:cNvSpPr/>
          <p:nvPr/>
        </p:nvSpPr>
        <p:spPr>
          <a:xfrm>
            <a:off x="1619672" y="3789040"/>
            <a:ext cx="7067128" cy="2664296"/>
          </a:xfrm>
          <a:prstGeom prst="rect">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60648"/>
            <a:ext cx="8229600" cy="4525963"/>
          </a:xfrm>
        </p:spPr>
        <p:txBody>
          <a:bodyPr/>
          <a:lstStyle/>
          <a:p>
            <a:endParaRPr lang="zh-CN" altLang="en-US"/>
          </a:p>
        </p:txBody>
      </p:sp>
      <p:pic>
        <p:nvPicPr>
          <p:cNvPr id="4" name="图片 3"/>
          <p:cNvPicPr>
            <a:picLocks noChangeAspect="1"/>
          </p:cNvPicPr>
          <p:nvPr/>
        </p:nvPicPr>
        <p:blipFill>
          <a:blip r:embed="rId1"/>
          <a:stretch>
            <a:fillRect/>
          </a:stretch>
        </p:blipFill>
        <p:spPr>
          <a:xfrm>
            <a:off x="172187" y="283791"/>
            <a:ext cx="8720293" cy="2186191"/>
          </a:xfrm>
          <a:prstGeom prst="rect">
            <a:avLst/>
          </a:prstGeom>
        </p:spPr>
      </p:pic>
      <p:pic>
        <p:nvPicPr>
          <p:cNvPr id="5" name="图片 4"/>
          <p:cNvPicPr>
            <a:picLocks noChangeAspect="1"/>
          </p:cNvPicPr>
          <p:nvPr/>
        </p:nvPicPr>
        <p:blipFill>
          <a:blip r:embed="rId2"/>
          <a:stretch>
            <a:fillRect/>
          </a:stretch>
        </p:blipFill>
        <p:spPr>
          <a:xfrm>
            <a:off x="172187" y="2786003"/>
            <a:ext cx="8720293" cy="1219061"/>
          </a:xfrm>
          <a:prstGeom prst="rect">
            <a:avLst/>
          </a:prstGeom>
        </p:spPr>
      </p:pic>
      <p:pic>
        <p:nvPicPr>
          <p:cNvPr id="6" name="图片 5"/>
          <p:cNvPicPr>
            <a:picLocks noChangeAspect="1"/>
          </p:cNvPicPr>
          <p:nvPr/>
        </p:nvPicPr>
        <p:blipFill>
          <a:blip r:embed="rId3"/>
          <a:stretch>
            <a:fillRect/>
          </a:stretch>
        </p:blipFill>
        <p:spPr>
          <a:xfrm>
            <a:off x="86093" y="4155931"/>
            <a:ext cx="8892480" cy="19167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1143000"/>
          </a:xfrm>
        </p:spPr>
        <p:txBody>
          <a:bodyPr/>
          <a:lstStyle/>
          <a:p>
            <a:endParaRPr lang="zh-CN" altLang="en-US"/>
          </a:p>
        </p:txBody>
      </p:sp>
      <p:sp>
        <p:nvSpPr>
          <p:cNvPr id="3" name="内容占位符 2"/>
          <p:cNvSpPr>
            <a:spLocks noGrp="1"/>
          </p:cNvSpPr>
          <p:nvPr>
            <p:ph idx="1"/>
          </p:nvPr>
        </p:nvSpPr>
        <p:spPr>
          <a:xfrm>
            <a:off x="457200" y="1586210"/>
            <a:ext cx="8229600" cy="4525963"/>
          </a:xfrm>
        </p:spPr>
        <p:txBody>
          <a:bodyPr/>
          <a:lstStyle/>
          <a:p>
            <a:endParaRPr lang="zh-CN" altLang="en-US"/>
          </a:p>
        </p:txBody>
      </p:sp>
      <p:pic>
        <p:nvPicPr>
          <p:cNvPr id="4" name="图片 3"/>
          <p:cNvPicPr>
            <a:picLocks noChangeAspect="1"/>
          </p:cNvPicPr>
          <p:nvPr/>
        </p:nvPicPr>
        <p:blipFill>
          <a:blip r:embed="rId1"/>
          <a:stretch>
            <a:fillRect/>
          </a:stretch>
        </p:blipFill>
        <p:spPr>
          <a:xfrm>
            <a:off x="504437" y="45854"/>
            <a:ext cx="8336858" cy="2519050"/>
          </a:xfrm>
          <a:prstGeom prst="rect">
            <a:avLst/>
          </a:prstGeom>
        </p:spPr>
      </p:pic>
      <p:pic>
        <p:nvPicPr>
          <p:cNvPr id="5" name="图片 4"/>
          <p:cNvPicPr>
            <a:picLocks noChangeAspect="1"/>
          </p:cNvPicPr>
          <p:nvPr/>
        </p:nvPicPr>
        <p:blipFill>
          <a:blip r:embed="rId2"/>
          <a:stretch>
            <a:fillRect/>
          </a:stretch>
        </p:blipFill>
        <p:spPr>
          <a:xfrm>
            <a:off x="467544" y="2478906"/>
            <a:ext cx="8336858" cy="43832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4.2.3 left Recursion Removal and Left Factoring</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251520" y="1600200"/>
            <a:ext cx="8435280" cy="1749764"/>
          </a:xfrm>
          <a:prstGeom prst="rect">
            <a:avLst/>
          </a:prstGeom>
        </p:spPr>
      </p:pic>
      <p:pic>
        <p:nvPicPr>
          <p:cNvPr id="5" name="图片 4"/>
          <p:cNvPicPr>
            <a:picLocks noChangeAspect="1"/>
          </p:cNvPicPr>
          <p:nvPr/>
        </p:nvPicPr>
        <p:blipFill>
          <a:blip r:embed="rId2"/>
          <a:stretch>
            <a:fillRect/>
          </a:stretch>
        </p:blipFill>
        <p:spPr>
          <a:xfrm>
            <a:off x="135851" y="3572842"/>
            <a:ext cx="8666617" cy="260623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b="1" dirty="0"/>
              <a:t>Left Recursion Removal</a:t>
            </a:r>
            <a:endParaRPr lang="zh-CN" altLang="zh-CN" dirty="0"/>
          </a:p>
        </p:txBody>
      </p:sp>
      <p:sp>
        <p:nvSpPr>
          <p:cNvPr id="3" name="内容占位符 2"/>
          <p:cNvSpPr>
            <a:spLocks noGrp="1"/>
          </p:cNvSpPr>
          <p:nvPr>
            <p:ph idx="1"/>
          </p:nvPr>
        </p:nvSpPr>
        <p:spPr/>
        <p:txBody>
          <a:bodyPr>
            <a:normAutofit/>
          </a:bodyPr>
          <a:lstStyle/>
          <a:p>
            <a:r>
              <a:rPr lang="en-US" altLang="zh-CN" sz="2800" dirty="0"/>
              <a:t>Left recursion is commonly used to make operations left associative, as in the simple expression grammar, where</a:t>
            </a:r>
            <a:endParaRPr lang="en-US" altLang="zh-CN" sz="2800" dirty="0"/>
          </a:p>
          <a:p>
            <a:r>
              <a:rPr lang="en-US" altLang="zh-CN" dirty="0"/>
              <a:t> </a:t>
            </a:r>
            <a:r>
              <a:rPr lang="en-US" altLang="zh-CN" sz="2800" dirty="0"/>
              <a:t>exp → exp </a:t>
            </a:r>
            <a:r>
              <a:rPr lang="en-US" altLang="zh-CN" sz="2800" dirty="0" err="1"/>
              <a:t>addop</a:t>
            </a:r>
            <a:r>
              <a:rPr lang="en-US" altLang="zh-CN" sz="2800" dirty="0"/>
              <a:t> term | term</a:t>
            </a:r>
            <a:endParaRPr lang="en-US" altLang="zh-CN" sz="2800" dirty="0"/>
          </a:p>
          <a:p>
            <a:pPr marL="0" indent="0">
              <a:buNone/>
            </a:pPr>
            <a:r>
              <a:rPr lang="en-US" altLang="zh-CN" sz="2800" dirty="0"/>
              <a:t>     Immediate left recursion: the left recursion occurs only within the production of a single non-terminal.</a:t>
            </a:r>
            <a:endParaRPr lang="en-US" altLang="zh-CN" sz="2800" dirty="0"/>
          </a:p>
          <a:p>
            <a:pPr marL="0" indent="0">
              <a:buNone/>
            </a:pPr>
            <a:r>
              <a:rPr lang="en-US" altLang="zh-CN" dirty="0"/>
              <a:t>Indirect left recursion:</a:t>
            </a:r>
            <a:endParaRPr lang="en-US" altLang="zh-CN" dirty="0"/>
          </a:p>
          <a:p>
            <a:pPr marL="1438275" indent="0">
              <a:buNone/>
            </a:pPr>
            <a:r>
              <a:rPr lang="en-US" altLang="zh-CN" sz="2800" dirty="0"/>
              <a:t>A → Bb |…</a:t>
            </a:r>
            <a:endParaRPr lang="en-US" altLang="zh-CN" sz="2800" dirty="0"/>
          </a:p>
          <a:p>
            <a:pPr marL="1438275" indent="0">
              <a:buNone/>
            </a:pPr>
            <a:r>
              <a:rPr lang="en-US" altLang="zh-CN" sz="2800" dirty="0"/>
              <a:t>B → Aa |…</a:t>
            </a:r>
            <a:endParaRPr lang="zh-CN"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Recursion Removal</a:t>
            </a:r>
            <a:endParaRPr lang="zh-CN" altLang="en-US" dirty="0"/>
          </a:p>
        </p:txBody>
      </p:sp>
      <p:sp>
        <p:nvSpPr>
          <p:cNvPr id="3" name="内容占位符 2"/>
          <p:cNvSpPr>
            <a:spLocks noGrp="1"/>
          </p:cNvSpPr>
          <p:nvPr>
            <p:ph idx="1"/>
          </p:nvPr>
        </p:nvSpPr>
        <p:spPr>
          <a:xfrm>
            <a:off x="457199" y="1431755"/>
            <a:ext cx="8229600" cy="4525963"/>
          </a:xfrm>
        </p:spPr>
        <p:txBody>
          <a:bodyPr/>
          <a:lstStyle/>
          <a:p>
            <a:endParaRPr lang="zh-CN" altLang="en-US" dirty="0"/>
          </a:p>
        </p:txBody>
      </p:sp>
      <p:pic>
        <p:nvPicPr>
          <p:cNvPr id="5" name="图片 4"/>
          <p:cNvPicPr>
            <a:picLocks noChangeAspect="1"/>
          </p:cNvPicPr>
          <p:nvPr/>
        </p:nvPicPr>
        <p:blipFill>
          <a:blip r:embed="rId1"/>
          <a:stretch>
            <a:fillRect/>
          </a:stretch>
        </p:blipFill>
        <p:spPr>
          <a:xfrm>
            <a:off x="1763688" y="3539055"/>
            <a:ext cx="1516761" cy="478977"/>
          </a:xfrm>
          <a:prstGeom prst="rect">
            <a:avLst/>
          </a:prstGeom>
        </p:spPr>
      </p:pic>
      <p:pic>
        <p:nvPicPr>
          <p:cNvPr id="7" name="图片 6"/>
          <p:cNvPicPr>
            <a:picLocks noChangeAspect="1"/>
          </p:cNvPicPr>
          <p:nvPr/>
        </p:nvPicPr>
        <p:blipFill>
          <a:blip r:embed="rId2"/>
          <a:stretch>
            <a:fillRect/>
          </a:stretch>
        </p:blipFill>
        <p:spPr>
          <a:xfrm>
            <a:off x="424734" y="1407041"/>
            <a:ext cx="7459634" cy="1266667"/>
          </a:xfrm>
          <a:prstGeom prst="rect">
            <a:avLst/>
          </a:prstGeom>
        </p:spPr>
      </p:pic>
      <p:sp>
        <p:nvSpPr>
          <p:cNvPr id="8" name="矩形 7"/>
          <p:cNvSpPr/>
          <p:nvPr/>
        </p:nvSpPr>
        <p:spPr>
          <a:xfrm>
            <a:off x="427677" y="2783778"/>
            <a:ext cx="8229600" cy="646331"/>
          </a:xfrm>
          <a:prstGeom prst="rect">
            <a:avLst/>
          </a:prstGeom>
        </p:spPr>
        <p:txBody>
          <a:bodyPr wrap="square">
            <a:spAutoFit/>
          </a:bodyPr>
          <a:lstStyle/>
          <a:p>
            <a:r>
              <a:rPr lang="zh-CN" altLang="en-US" b="1" dirty="0">
                <a:latin typeface="AdobeSongStd-Light"/>
              </a:rPr>
              <a:t>为了消除左递归，将这个文法规则重写为两个规则：一个是首先生成</a:t>
            </a:r>
            <a:r>
              <a:rPr lang="en-US" altLang="zh-CN" b="1" dirty="0">
                <a:latin typeface="Symbol" panose="05050102010706020507" pitchFamily="18" charset="2"/>
              </a:rPr>
              <a:t>b</a:t>
            </a:r>
            <a:r>
              <a:rPr lang="zh-CN" altLang="en-US" b="1" dirty="0">
                <a:latin typeface="AdobeSongStd-Light"/>
              </a:rPr>
              <a:t>，另一个是生成</a:t>
            </a:r>
            <a:r>
              <a:rPr lang="en-US" altLang="zh-CN" b="1" dirty="0">
                <a:latin typeface="Symbol" panose="05050102010706020507" pitchFamily="18" charset="2"/>
              </a:rPr>
              <a:t>a</a:t>
            </a:r>
            <a:r>
              <a:rPr lang="zh-CN" altLang="en-US" b="1" dirty="0">
                <a:latin typeface="AdobeSongStd-Light"/>
              </a:rPr>
              <a:t>的重复，它不用左递归却用右递归：</a:t>
            </a:r>
            <a:endParaRPr lang="zh-CN" altLang="en-US" b="1" dirty="0"/>
          </a:p>
        </p:txBody>
      </p:sp>
      <p:pic>
        <p:nvPicPr>
          <p:cNvPr id="9" name="图片 8"/>
          <p:cNvPicPr>
            <a:picLocks noChangeAspect="1"/>
          </p:cNvPicPr>
          <p:nvPr/>
        </p:nvPicPr>
        <p:blipFill>
          <a:blip r:embed="rId3"/>
          <a:stretch>
            <a:fillRect/>
          </a:stretch>
        </p:blipFill>
        <p:spPr>
          <a:xfrm>
            <a:off x="5292080" y="3284984"/>
            <a:ext cx="1669982" cy="893532"/>
          </a:xfrm>
          <a:prstGeom prst="rect">
            <a:avLst/>
          </a:prstGeom>
        </p:spPr>
      </p:pic>
      <p:sp>
        <p:nvSpPr>
          <p:cNvPr id="10" name="箭头: 右 9"/>
          <p:cNvSpPr/>
          <p:nvPr/>
        </p:nvSpPr>
        <p:spPr>
          <a:xfrm>
            <a:off x="3779912" y="3429000"/>
            <a:ext cx="1224136" cy="646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pic>
        <p:nvPicPr>
          <p:cNvPr id="11" name="图片 10"/>
          <p:cNvPicPr>
            <a:picLocks noChangeAspect="1"/>
          </p:cNvPicPr>
          <p:nvPr/>
        </p:nvPicPr>
        <p:blipFill>
          <a:blip r:embed="rId4"/>
          <a:stretch>
            <a:fillRect/>
          </a:stretch>
        </p:blipFill>
        <p:spPr>
          <a:xfrm>
            <a:off x="457199" y="4406394"/>
            <a:ext cx="8392998" cy="2089130"/>
          </a:xfrm>
          <a:prstGeom prst="rect">
            <a:avLst/>
          </a:prstGeom>
        </p:spPr>
      </p:pic>
      <p:cxnSp>
        <p:nvCxnSpPr>
          <p:cNvPr id="13" name="连接符: 肘形 12"/>
          <p:cNvCxnSpPr>
            <a:stCxn id="7" idx="1"/>
            <a:endCxn id="8" idx="1"/>
          </p:cNvCxnSpPr>
          <p:nvPr/>
        </p:nvCxnSpPr>
        <p:spPr>
          <a:xfrm rot="10800000" flipH="1" flipV="1">
            <a:off x="424733" y="2040374"/>
            <a:ext cx="2943" cy="1066569"/>
          </a:xfrm>
          <a:prstGeom prst="bentConnector3">
            <a:avLst>
              <a:gd name="adj1" fmla="val -7767584"/>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Recursion Removal</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276" y="1259380"/>
            <a:ext cx="8820196" cy="2396289"/>
          </a:xfrm>
          <a:prstGeom prst="rect">
            <a:avLst/>
          </a:prstGeom>
        </p:spPr>
      </p:pic>
      <p:pic>
        <p:nvPicPr>
          <p:cNvPr id="5" name="图片 4"/>
          <p:cNvPicPr>
            <a:picLocks noChangeAspect="1"/>
          </p:cNvPicPr>
          <p:nvPr/>
        </p:nvPicPr>
        <p:blipFill>
          <a:blip r:embed="rId2"/>
          <a:stretch>
            <a:fillRect/>
          </a:stretch>
        </p:blipFill>
        <p:spPr>
          <a:xfrm>
            <a:off x="524036" y="3890490"/>
            <a:ext cx="8229600" cy="19258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Recursion Removal</a:t>
            </a:r>
            <a:endParaRPr lang="zh-CN" altLang="en-US" dirty="0"/>
          </a:p>
        </p:txBody>
      </p:sp>
      <p:pic>
        <p:nvPicPr>
          <p:cNvPr id="4" name="图片 3"/>
          <p:cNvPicPr>
            <a:picLocks noChangeAspect="1"/>
          </p:cNvPicPr>
          <p:nvPr/>
        </p:nvPicPr>
        <p:blipFill>
          <a:blip r:embed="rId1"/>
          <a:stretch>
            <a:fillRect/>
          </a:stretch>
        </p:blipFill>
        <p:spPr>
          <a:xfrm>
            <a:off x="490399" y="1579387"/>
            <a:ext cx="6817905" cy="1993629"/>
          </a:xfrm>
          <a:prstGeom prst="rect">
            <a:avLst/>
          </a:prstGeom>
        </p:spPr>
      </p:pic>
      <p:sp>
        <p:nvSpPr>
          <p:cNvPr id="7" name="内容占位符 6"/>
          <p:cNvSpPr>
            <a:spLocks noGrp="1"/>
          </p:cNvSpPr>
          <p:nvPr>
            <p:ph idx="1"/>
          </p:nvPr>
        </p:nvSpPr>
        <p:spPr/>
        <p:txBody>
          <a:bodyPr/>
          <a:lstStyle/>
          <a:p>
            <a:endParaRPr lang="zh-CN" altLang="en-US" dirty="0"/>
          </a:p>
        </p:txBody>
      </p:sp>
      <p:pic>
        <p:nvPicPr>
          <p:cNvPr id="8" name="图片 7"/>
          <p:cNvPicPr>
            <a:picLocks noChangeAspect="1"/>
          </p:cNvPicPr>
          <p:nvPr/>
        </p:nvPicPr>
        <p:blipFill>
          <a:blip r:embed="rId2"/>
          <a:stretch>
            <a:fillRect/>
          </a:stretch>
        </p:blipFill>
        <p:spPr>
          <a:xfrm>
            <a:off x="218398" y="3944079"/>
            <a:ext cx="8265396" cy="2149217"/>
          </a:xfrm>
          <a:prstGeom prst="rect">
            <a:avLst/>
          </a:prstGeom>
          <a:ln>
            <a:noFill/>
          </a:ln>
          <a:effectLst>
            <a:softEdge rad="112500"/>
          </a:effectLst>
        </p:spPr>
      </p:pic>
      <p:sp>
        <p:nvSpPr>
          <p:cNvPr id="9" name="矩形 8"/>
          <p:cNvSpPr/>
          <p:nvPr/>
        </p:nvSpPr>
        <p:spPr>
          <a:xfrm>
            <a:off x="1763688" y="5695847"/>
            <a:ext cx="3126562" cy="369332"/>
          </a:xfrm>
          <a:prstGeom prst="rect">
            <a:avLst/>
          </a:prstGeom>
        </p:spPr>
        <p:txBody>
          <a:bodyPr wrap="none">
            <a:spAutoFit/>
          </a:bodyPr>
          <a:lstStyle/>
          <a:p>
            <a:r>
              <a:rPr lang="en-US" altLang="zh-CN" dirty="0">
                <a:solidFill>
                  <a:schemeClr val="tx1">
                    <a:lumMod val="75000"/>
                    <a:lumOff val="25000"/>
                  </a:schemeClr>
                </a:solidFill>
                <a:latin typeface="CIDFont+F6"/>
              </a:rPr>
              <a:t>usually in very restricted forms.</a:t>
            </a:r>
            <a:endParaRPr lang="zh-CN" altLang="en-US" dirty="0">
              <a:solidFill>
                <a:schemeClr val="tx1">
                  <a:lumMod val="75000"/>
                  <a:lumOff val="2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Top-Down Parsing</a:t>
            </a:r>
            <a:endParaRPr lang="zh-CN" altLang="en-US" dirty="0"/>
          </a:p>
        </p:txBody>
      </p:sp>
      <p:sp>
        <p:nvSpPr>
          <p:cNvPr id="3" name="内容占位符 2"/>
          <p:cNvSpPr>
            <a:spLocks noGrp="1"/>
          </p:cNvSpPr>
          <p:nvPr>
            <p:ph idx="1"/>
          </p:nvPr>
        </p:nvSpPr>
        <p:spPr>
          <a:xfrm>
            <a:off x="395536" y="1484784"/>
            <a:ext cx="8229600" cy="4525963"/>
          </a:xfrm>
        </p:spPr>
        <p:txBody>
          <a:bodyPr>
            <a:normAutofit/>
          </a:bodyPr>
          <a:lstStyle/>
          <a:p>
            <a:pPr lvl="0"/>
            <a:r>
              <a:rPr lang="en-US" altLang="zh-CN" sz="2400" b="1" i="1" dirty="0"/>
              <a:t>Two kinds of Top-Down parsing algorithms</a:t>
            </a:r>
            <a:endParaRPr lang="zh-CN" altLang="zh-CN" sz="2400" b="1" dirty="0"/>
          </a:p>
          <a:p>
            <a:pPr marL="0" indent="0" algn="just">
              <a:buNone/>
            </a:pPr>
            <a:r>
              <a:rPr lang="en-US" altLang="zh-CN" sz="2400" i="1" dirty="0"/>
              <a:t>      Recursive-descent parsing</a:t>
            </a:r>
            <a:r>
              <a:rPr lang="en-US" altLang="zh-CN" sz="2400" dirty="0"/>
              <a:t>: is quite versatile and suitable for a handwritten parser.</a:t>
            </a:r>
            <a:endParaRPr lang="zh-CN" altLang="zh-CN" sz="2400" dirty="0"/>
          </a:p>
          <a:p>
            <a:pPr marL="0" indent="0" algn="just">
              <a:buNone/>
            </a:pPr>
            <a:r>
              <a:rPr lang="en-US" altLang="zh-CN" sz="2400" i="1" dirty="0"/>
              <a:t>      LL(1) parsing</a:t>
            </a:r>
            <a:r>
              <a:rPr lang="en-US" altLang="zh-CN" sz="2400" dirty="0"/>
              <a:t>: The first “L” refers to the fact that it processes the input from left to right; The second “L” refers to the fact that it traces out a leftmost derivation for the input string; The number “1” means that it uses only one symbol of input to predict the direction of the parse.</a:t>
            </a:r>
            <a:endParaRPr lang="zh-CN" altLang="zh-CN" sz="2400" dirty="0"/>
          </a:p>
          <a:p>
            <a:pPr lvl="0"/>
            <a:r>
              <a:rPr lang="en-US" altLang="zh-CN" sz="2400" i="1" dirty="0"/>
              <a:t>Look-Ahead Sets</a:t>
            </a:r>
            <a:endParaRPr lang="zh-CN" altLang="zh-CN" sz="2400" dirty="0"/>
          </a:p>
          <a:p>
            <a:pPr marL="0" indent="0" algn="just">
              <a:buNone/>
            </a:pPr>
            <a:r>
              <a:rPr lang="zh-CN" altLang="en-US" sz="2400" i="1" dirty="0"/>
              <a:t>    </a:t>
            </a:r>
            <a:r>
              <a:rPr lang="en-US" altLang="zh-CN" sz="2400" i="1" dirty="0"/>
              <a:t>First and Follow sets</a:t>
            </a:r>
            <a:r>
              <a:rPr lang="en-US" altLang="zh-CN" sz="2400" dirty="0"/>
              <a:t>: are required by both recursive-descent parsing and LL(1) parsing.</a:t>
            </a:r>
            <a:endParaRPr lang="zh-CN" altLang="zh-CN" sz="2400" dirty="0"/>
          </a:p>
          <a:p>
            <a:pPr algn="just"/>
            <a:endParaRPr lang="zh-CN"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Recursion Removal</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611560" y="1417638"/>
            <a:ext cx="7512786" cy="2777239"/>
          </a:xfrm>
          <a:prstGeom prst="rect">
            <a:avLst/>
          </a:prstGeom>
        </p:spPr>
      </p:pic>
      <p:pic>
        <p:nvPicPr>
          <p:cNvPr id="5" name="图片 4"/>
          <p:cNvPicPr>
            <a:picLocks noChangeAspect="1"/>
          </p:cNvPicPr>
          <p:nvPr/>
        </p:nvPicPr>
        <p:blipFill>
          <a:blip r:embed="rId2"/>
          <a:stretch>
            <a:fillRect/>
          </a:stretch>
        </p:blipFill>
        <p:spPr>
          <a:xfrm>
            <a:off x="251520" y="4427290"/>
            <a:ext cx="8064896" cy="14649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457200" y="545119"/>
            <a:ext cx="6155025" cy="901800"/>
          </a:xfrm>
          <a:prstGeom prst="rect">
            <a:avLst/>
          </a:prstGeom>
        </p:spPr>
      </p:pic>
      <p:pic>
        <p:nvPicPr>
          <p:cNvPr id="5" name="图片 4"/>
          <p:cNvPicPr>
            <a:picLocks noChangeAspect="1"/>
          </p:cNvPicPr>
          <p:nvPr/>
        </p:nvPicPr>
        <p:blipFill>
          <a:blip r:embed="rId2"/>
          <a:stretch>
            <a:fillRect/>
          </a:stretch>
        </p:blipFill>
        <p:spPr>
          <a:xfrm>
            <a:off x="363619" y="1700808"/>
            <a:ext cx="8282749" cy="4761707"/>
          </a:xfrm>
          <a:prstGeom prst="rect">
            <a:avLst/>
          </a:prstGeom>
        </p:spPr>
      </p:pic>
      <p:sp>
        <p:nvSpPr>
          <p:cNvPr id="8" name="矩形 7"/>
          <p:cNvSpPr/>
          <p:nvPr/>
        </p:nvSpPr>
        <p:spPr>
          <a:xfrm>
            <a:off x="467544" y="2852936"/>
            <a:ext cx="8189169" cy="138499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just">
              <a:spcAft>
                <a:spcPts val="0"/>
              </a:spcAft>
            </a:pPr>
            <a:endParaRPr lang="en-US" altLang="zh-CN" sz="2800" b="1" dirty="0"/>
          </a:p>
          <a:p>
            <a:pPr algn="just">
              <a:spcAft>
                <a:spcPts val="0"/>
              </a:spcAft>
            </a:pPr>
            <a:r>
              <a:rPr lang="en-US" altLang="zh-CN" sz="2800" b="1" dirty="0"/>
              <a:t>Now, the grammar has no left recursion.</a:t>
            </a:r>
            <a:endParaRPr lang="en-US" altLang="zh-CN" sz="2800" b="1" dirty="0"/>
          </a:p>
          <a:p>
            <a:pPr algn="just">
              <a:spcAft>
                <a:spcPts val="0"/>
              </a:spcAft>
            </a:pPr>
            <a:endParaRPr lang="zh-CN" altLang="zh-CN"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Recursion Removal</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457200" y="1412067"/>
            <a:ext cx="6491064" cy="1385733"/>
          </a:xfrm>
          <a:prstGeom prst="rect">
            <a:avLst/>
          </a:prstGeom>
        </p:spPr>
      </p:pic>
      <p:pic>
        <p:nvPicPr>
          <p:cNvPr id="5" name="图片 4"/>
          <p:cNvPicPr>
            <a:picLocks noChangeAspect="1"/>
          </p:cNvPicPr>
          <p:nvPr/>
        </p:nvPicPr>
        <p:blipFill>
          <a:blip r:embed="rId2"/>
          <a:stretch>
            <a:fillRect/>
          </a:stretch>
        </p:blipFill>
        <p:spPr>
          <a:xfrm>
            <a:off x="4781" y="3285397"/>
            <a:ext cx="4711235" cy="3386838"/>
          </a:xfrm>
          <a:prstGeom prst="rect">
            <a:avLst/>
          </a:prstGeom>
        </p:spPr>
      </p:pic>
      <p:pic>
        <p:nvPicPr>
          <p:cNvPr id="6" name="图片 5"/>
          <p:cNvPicPr>
            <a:picLocks noChangeAspect="1"/>
          </p:cNvPicPr>
          <p:nvPr/>
        </p:nvPicPr>
        <p:blipFill>
          <a:blip r:embed="rId3"/>
          <a:stretch>
            <a:fillRect/>
          </a:stretch>
        </p:blipFill>
        <p:spPr>
          <a:xfrm>
            <a:off x="457201" y="2815572"/>
            <a:ext cx="5266928" cy="320178"/>
          </a:xfrm>
          <a:prstGeom prst="rect">
            <a:avLst/>
          </a:prstGeom>
        </p:spPr>
      </p:pic>
      <p:sp>
        <p:nvSpPr>
          <p:cNvPr id="9" name="Rectangle 2"/>
          <p:cNvSpPr>
            <a:spLocks noChangeArrowheads="1"/>
          </p:cNvSpPr>
          <p:nvPr/>
        </p:nvSpPr>
        <p:spPr bwMode="auto">
          <a:xfrm>
            <a:off x="4408540" y="3102835"/>
            <a:ext cx="45167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76225"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The parse tree for the expression 3-4-5, which not express the left associativity of subtraction.</a:t>
            </a:r>
            <a:endParaRPr kumimoji="0" lang="en-US" altLang="zh-CN" sz="36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4"/>
          <a:stretch>
            <a:fillRect/>
          </a:stretch>
        </p:blipFill>
        <p:spPr>
          <a:xfrm>
            <a:off x="4932040" y="3789041"/>
            <a:ext cx="3993264" cy="299899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Recursion Removal</a:t>
            </a:r>
            <a:endParaRPr lang="zh-CN" altLang="en-US" dirty="0"/>
          </a:p>
        </p:txBody>
      </p:sp>
      <p:sp>
        <p:nvSpPr>
          <p:cNvPr id="3" name="内容占位符 2"/>
          <p:cNvSpPr>
            <a:spLocks noGrp="1"/>
          </p:cNvSpPr>
          <p:nvPr>
            <p:ph idx="1"/>
          </p:nvPr>
        </p:nvSpPr>
        <p:spPr/>
        <p:txBody>
          <a:bodyPr>
            <a:normAutofit/>
          </a:bodyPr>
          <a:lstStyle/>
          <a:p>
            <a:pPr algn="just"/>
            <a:r>
              <a:rPr lang="en-US" altLang="zh-CN" sz="2400" dirty="0"/>
              <a:t>The parse tree for the expression 3-4-5, which not express the left associativity of subtraction. Nevertheless, a parse should still construct the appropriate left associative syntax tree:</a:t>
            </a:r>
            <a:endParaRPr lang="zh-CN" altLang="en-US" sz="2400" dirty="0"/>
          </a:p>
        </p:txBody>
      </p:sp>
      <p:pic>
        <p:nvPicPr>
          <p:cNvPr id="4" name="图片 3"/>
          <p:cNvPicPr>
            <a:picLocks noChangeAspect="1"/>
          </p:cNvPicPr>
          <p:nvPr/>
        </p:nvPicPr>
        <p:blipFill>
          <a:blip r:embed="rId1"/>
          <a:stretch>
            <a:fillRect/>
          </a:stretch>
        </p:blipFill>
        <p:spPr>
          <a:xfrm>
            <a:off x="685800" y="2828296"/>
            <a:ext cx="8229600" cy="2069769"/>
          </a:xfrm>
          <a:prstGeom prst="rect">
            <a:avLst/>
          </a:prstGeom>
        </p:spPr>
      </p:pic>
      <p:pic>
        <p:nvPicPr>
          <p:cNvPr id="7" name="图片 6"/>
          <p:cNvPicPr>
            <a:picLocks noChangeAspect="1"/>
          </p:cNvPicPr>
          <p:nvPr/>
        </p:nvPicPr>
        <p:blipFill>
          <a:blip r:embed="rId2"/>
          <a:stretch>
            <a:fillRect/>
          </a:stretch>
        </p:blipFill>
        <p:spPr>
          <a:xfrm>
            <a:off x="24647" y="5373216"/>
            <a:ext cx="9123809" cy="50476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Recursion Removal</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679259" y="2053314"/>
            <a:ext cx="2009524" cy="4552381"/>
          </a:xfrm>
          <a:prstGeom prst="rect">
            <a:avLst/>
          </a:prstGeom>
        </p:spPr>
      </p:pic>
      <p:pic>
        <p:nvPicPr>
          <p:cNvPr id="5" name="图片 4"/>
          <p:cNvPicPr>
            <a:picLocks noChangeAspect="1"/>
          </p:cNvPicPr>
          <p:nvPr/>
        </p:nvPicPr>
        <p:blipFill>
          <a:blip r:embed="rId2"/>
          <a:stretch>
            <a:fillRect/>
          </a:stretch>
        </p:blipFill>
        <p:spPr>
          <a:xfrm>
            <a:off x="421240" y="1199326"/>
            <a:ext cx="7941710" cy="500634"/>
          </a:xfrm>
          <a:prstGeom prst="rect">
            <a:avLst/>
          </a:prstGeom>
        </p:spPr>
      </p:pic>
      <p:grpSp>
        <p:nvGrpSpPr>
          <p:cNvPr id="8" name="组合 7"/>
          <p:cNvGrpSpPr/>
          <p:nvPr/>
        </p:nvGrpSpPr>
        <p:grpSpPr>
          <a:xfrm>
            <a:off x="4889815" y="2035809"/>
            <a:ext cx="3574926" cy="4410928"/>
            <a:chOff x="4788024" y="2006661"/>
            <a:chExt cx="3574926" cy="4410928"/>
          </a:xfrm>
        </p:grpSpPr>
        <p:pic>
          <p:nvPicPr>
            <p:cNvPr id="6" name="图片 5"/>
            <p:cNvPicPr>
              <a:picLocks noChangeAspect="1"/>
            </p:cNvPicPr>
            <p:nvPr/>
          </p:nvPicPr>
          <p:blipFill>
            <a:blip r:embed="rId3"/>
            <a:stretch>
              <a:fillRect/>
            </a:stretch>
          </p:blipFill>
          <p:spPr>
            <a:xfrm>
              <a:off x="4788024" y="2006661"/>
              <a:ext cx="2160240" cy="1586426"/>
            </a:xfrm>
            <a:prstGeom prst="rect">
              <a:avLst/>
            </a:prstGeom>
          </p:spPr>
        </p:pic>
        <p:pic>
          <p:nvPicPr>
            <p:cNvPr id="7" name="图片 6"/>
            <p:cNvPicPr>
              <a:picLocks noChangeAspect="1"/>
            </p:cNvPicPr>
            <p:nvPr/>
          </p:nvPicPr>
          <p:blipFill>
            <a:blip r:embed="rId4"/>
            <a:stretch>
              <a:fillRect/>
            </a:stretch>
          </p:blipFill>
          <p:spPr>
            <a:xfrm>
              <a:off x="4788024" y="3705856"/>
              <a:ext cx="3574926" cy="2711733"/>
            </a:xfrm>
            <a:prstGeom prst="rect">
              <a:avLst/>
            </a:prstGeom>
          </p:spPr>
        </p:pic>
      </p:grpSp>
      <p:sp>
        <p:nvSpPr>
          <p:cNvPr id="9" name="箭头: 右 8"/>
          <p:cNvSpPr/>
          <p:nvPr/>
        </p:nvSpPr>
        <p:spPr>
          <a:xfrm>
            <a:off x="3491880" y="3137574"/>
            <a:ext cx="576064" cy="115212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Recursion Removal</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678396" y="1268760"/>
            <a:ext cx="7787208" cy="543136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Left factoring</a:t>
            </a:r>
            <a:endParaRPr lang="zh-CN" altLang="en-US" dirty="0"/>
          </a:p>
        </p:txBody>
      </p:sp>
      <p:sp>
        <p:nvSpPr>
          <p:cNvPr id="3" name="内容占位符 2"/>
          <p:cNvSpPr>
            <a:spLocks noGrp="1"/>
          </p:cNvSpPr>
          <p:nvPr>
            <p:ph idx="1"/>
          </p:nvPr>
        </p:nvSpPr>
        <p:spPr/>
        <p:txBody>
          <a:bodyPr/>
          <a:lstStyle/>
          <a:p>
            <a:pPr algn="just"/>
            <a:r>
              <a:rPr lang="en-US" altLang="zh-CN" sz="2400" dirty="0"/>
              <a:t>Left factoring is required when two or more grammar rule choices share a common prefix string, as in the rule</a:t>
            </a:r>
            <a:endParaRPr lang="zh-CN" altLang="zh-CN" sz="2400" dirty="0"/>
          </a:p>
          <a:p>
            <a:endParaRPr lang="zh-CN" altLang="en-US" dirty="0"/>
          </a:p>
        </p:txBody>
      </p:sp>
      <p:pic>
        <p:nvPicPr>
          <p:cNvPr id="4" name="图片 3"/>
          <p:cNvPicPr>
            <a:picLocks noChangeAspect="1"/>
          </p:cNvPicPr>
          <p:nvPr/>
        </p:nvPicPr>
        <p:blipFill>
          <a:blip r:embed="rId1"/>
          <a:stretch>
            <a:fillRect/>
          </a:stretch>
        </p:blipFill>
        <p:spPr>
          <a:xfrm>
            <a:off x="3743908" y="2371345"/>
            <a:ext cx="1656184" cy="516899"/>
          </a:xfrm>
          <a:prstGeom prst="rect">
            <a:avLst/>
          </a:prstGeom>
        </p:spPr>
      </p:pic>
      <p:pic>
        <p:nvPicPr>
          <p:cNvPr id="5" name="图片 4"/>
          <p:cNvPicPr>
            <a:picLocks noChangeAspect="1"/>
          </p:cNvPicPr>
          <p:nvPr/>
        </p:nvPicPr>
        <p:blipFill>
          <a:blip r:embed="rId2"/>
          <a:stretch>
            <a:fillRect/>
          </a:stretch>
        </p:blipFill>
        <p:spPr>
          <a:xfrm>
            <a:off x="611560" y="2890658"/>
            <a:ext cx="7625858" cy="2196902"/>
          </a:xfrm>
          <a:prstGeom prst="rect">
            <a:avLst/>
          </a:prstGeom>
        </p:spPr>
      </p:pic>
      <p:pic>
        <p:nvPicPr>
          <p:cNvPr id="6" name="图片 5"/>
          <p:cNvPicPr>
            <a:picLocks noChangeAspect="1"/>
          </p:cNvPicPr>
          <p:nvPr/>
        </p:nvPicPr>
        <p:blipFill>
          <a:blip r:embed="rId3"/>
          <a:stretch>
            <a:fillRect/>
          </a:stretch>
        </p:blipFill>
        <p:spPr>
          <a:xfrm>
            <a:off x="215516" y="5127774"/>
            <a:ext cx="8748972" cy="132556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factoring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614657" y="1420604"/>
            <a:ext cx="7914686" cy="3503079"/>
          </a:xfrm>
          <a:prstGeom prst="rect">
            <a:avLst/>
          </a:prstGeom>
        </p:spPr>
      </p:pic>
      <p:pic>
        <p:nvPicPr>
          <p:cNvPr id="5" name="图片 4"/>
          <p:cNvPicPr>
            <a:picLocks noChangeAspect="1"/>
          </p:cNvPicPr>
          <p:nvPr/>
        </p:nvPicPr>
        <p:blipFill>
          <a:blip r:embed="rId2"/>
          <a:stretch>
            <a:fillRect/>
          </a:stretch>
        </p:blipFill>
        <p:spPr>
          <a:xfrm>
            <a:off x="1187624" y="4401936"/>
            <a:ext cx="5976664" cy="14026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factoring</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61764" y="1393659"/>
            <a:ext cx="8982236" cy="2323373"/>
          </a:xfrm>
          <a:prstGeom prst="rect">
            <a:avLst/>
          </a:prstGeom>
        </p:spPr>
      </p:pic>
      <p:sp>
        <p:nvSpPr>
          <p:cNvPr id="5" name="箭头: 右 4"/>
          <p:cNvSpPr/>
          <p:nvPr/>
        </p:nvSpPr>
        <p:spPr>
          <a:xfrm rot="5400000">
            <a:off x="4427984" y="2299155"/>
            <a:ext cx="576064" cy="115212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stretch>
            <a:fillRect/>
          </a:stretch>
        </p:blipFill>
        <p:spPr>
          <a:xfrm>
            <a:off x="323528" y="4150238"/>
            <a:ext cx="8658708" cy="201984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factoring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534380" y="1600200"/>
            <a:ext cx="8075240" cy="2790830"/>
          </a:xfrm>
          <a:prstGeom prst="rect">
            <a:avLst/>
          </a:prstGeom>
        </p:spPr>
      </p:pic>
      <p:sp>
        <p:nvSpPr>
          <p:cNvPr id="5" name="矩形 4"/>
          <p:cNvSpPr/>
          <p:nvPr/>
        </p:nvSpPr>
        <p:spPr>
          <a:xfrm>
            <a:off x="534380" y="4704598"/>
            <a:ext cx="8229600" cy="369332"/>
          </a:xfrm>
          <a:prstGeom prst="rect">
            <a:avLst/>
          </a:prstGeom>
        </p:spPr>
        <p:txBody>
          <a:bodyPr wrap="square">
            <a:spAutoFit/>
          </a:bodyPr>
          <a:lstStyle/>
          <a:p>
            <a:r>
              <a:rPr lang="zh-CN" altLang="en-US" b="1" dirty="0">
                <a:latin typeface="AdobeSongStd-Light"/>
              </a:rPr>
              <a:t>这与通过消除左递归而从左递归规则中得到的文法相同</a:t>
            </a:r>
            <a:endParaRPr lang="zh-CN" alt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 TOP-DOWN PARSING BY RECURSIVE-DESCENT</a:t>
            </a:r>
            <a:endParaRPr lang="zh-CN" altLang="en-US" dirty="0"/>
          </a:p>
        </p:txBody>
      </p:sp>
      <p:sp>
        <p:nvSpPr>
          <p:cNvPr id="3" name="内容占位符 2"/>
          <p:cNvSpPr>
            <a:spLocks noGrp="1"/>
          </p:cNvSpPr>
          <p:nvPr>
            <p:ph idx="1"/>
          </p:nvPr>
        </p:nvSpPr>
        <p:spPr/>
        <p:txBody>
          <a:bodyPr/>
          <a:lstStyle/>
          <a:p>
            <a:r>
              <a:rPr lang="en-US" altLang="zh-CN" dirty="0"/>
              <a:t>4.1.1 The Basic Method of Recursive-Descent</a:t>
            </a:r>
            <a:endParaRPr lang="en-US" altLang="zh-CN" dirty="0"/>
          </a:p>
          <a:p>
            <a:pPr>
              <a:buFont typeface="Wingdings" panose="05000000000000000000" pitchFamily="2" charset="2"/>
              <a:buChar char="p"/>
            </a:pPr>
            <a:r>
              <a:rPr lang="en-US" altLang="zh-CN" sz="2400" b="1" dirty="0"/>
              <a:t>The idea of Recursive-Descent Parsing</a:t>
            </a:r>
            <a:endParaRPr lang="en-US" altLang="zh-CN" sz="2400" b="1" dirty="0"/>
          </a:p>
          <a:p>
            <a:pPr marL="0" indent="0" algn="just">
              <a:buNone/>
            </a:pPr>
            <a:r>
              <a:rPr lang="en-US" altLang="zh-CN" sz="2400" dirty="0"/>
              <a:t>      We view the grammar rule for a non-terminal A as a definition for a procedure to recognize an A, while the right-hand side of the grammar for A specifies the structure of the code for this procedure.</a:t>
            </a:r>
            <a:endParaRPr lang="en-US" altLang="zh-CN" sz="2400" dirty="0"/>
          </a:p>
          <a:p>
            <a:pPr marL="0" indent="0" algn="just">
              <a:buNone/>
            </a:pPr>
            <a:r>
              <a:rPr lang="zh-CN" altLang="en-US" sz="2400" dirty="0"/>
              <a:t>      一个选择中的终结符与非终结符序列与相匹配的输入以及对其他过程的调用相对应，而选择与在代码中的替代情况（ </a:t>
            </a:r>
            <a:r>
              <a:rPr lang="en-US" altLang="zh-CN" sz="2400" dirty="0"/>
              <a:t>case</a:t>
            </a:r>
            <a:r>
              <a:rPr lang="zh-CN" altLang="en-US" sz="2400" dirty="0"/>
              <a:t>语句和</a:t>
            </a:r>
            <a:r>
              <a:rPr lang="en-US" altLang="zh-CN" sz="2400" dirty="0"/>
              <a:t>if</a:t>
            </a:r>
            <a:r>
              <a:rPr lang="zh-CN" altLang="en-US" sz="2400" dirty="0"/>
              <a:t>语句）相对应。</a:t>
            </a:r>
            <a:endParaRPr lang="en-US" altLang="zh-CN" sz="2400" dirty="0"/>
          </a:p>
          <a:p>
            <a:pPr marL="0" indent="0">
              <a:buNone/>
            </a:pP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Left factoring</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433934" y="1600200"/>
            <a:ext cx="8386538" cy="1212701"/>
          </a:xfrm>
          <a:prstGeom prst="rect">
            <a:avLst/>
          </a:prstGeom>
        </p:spPr>
      </p:pic>
      <p:grpSp>
        <p:nvGrpSpPr>
          <p:cNvPr id="7" name="组合 6"/>
          <p:cNvGrpSpPr/>
          <p:nvPr/>
        </p:nvGrpSpPr>
        <p:grpSpPr>
          <a:xfrm>
            <a:off x="433934" y="2931755"/>
            <a:ext cx="8602561" cy="921215"/>
            <a:chOff x="433934" y="2931755"/>
            <a:chExt cx="8602561" cy="921215"/>
          </a:xfrm>
        </p:grpSpPr>
        <p:pic>
          <p:nvPicPr>
            <p:cNvPr id="5" name="图片 4"/>
            <p:cNvPicPr>
              <a:picLocks noChangeAspect="1"/>
            </p:cNvPicPr>
            <p:nvPr/>
          </p:nvPicPr>
          <p:blipFill>
            <a:blip r:embed="rId2"/>
            <a:stretch>
              <a:fillRect/>
            </a:stretch>
          </p:blipFill>
          <p:spPr>
            <a:xfrm>
              <a:off x="433934" y="2931755"/>
              <a:ext cx="8602561" cy="566800"/>
            </a:xfrm>
            <a:prstGeom prst="rect">
              <a:avLst/>
            </a:prstGeom>
          </p:spPr>
        </p:pic>
        <p:pic>
          <p:nvPicPr>
            <p:cNvPr id="6" name="图片 5"/>
            <p:cNvPicPr>
              <a:picLocks noChangeAspect="1"/>
            </p:cNvPicPr>
            <p:nvPr/>
          </p:nvPicPr>
          <p:blipFill>
            <a:blip r:embed="rId3"/>
            <a:stretch>
              <a:fillRect/>
            </a:stretch>
          </p:blipFill>
          <p:spPr>
            <a:xfrm>
              <a:off x="433934" y="3519637"/>
              <a:ext cx="1085714" cy="333333"/>
            </a:xfrm>
            <a:prstGeom prst="rect">
              <a:avLst/>
            </a:prstGeom>
          </p:spPr>
        </p:pic>
      </p:grpSp>
      <p:pic>
        <p:nvPicPr>
          <p:cNvPr id="8" name="图片 7"/>
          <p:cNvPicPr>
            <a:picLocks noChangeAspect="1"/>
          </p:cNvPicPr>
          <p:nvPr/>
        </p:nvPicPr>
        <p:blipFill>
          <a:blip r:embed="rId4"/>
          <a:stretch>
            <a:fillRect/>
          </a:stretch>
        </p:blipFill>
        <p:spPr>
          <a:xfrm>
            <a:off x="62476" y="3874052"/>
            <a:ext cx="8757996" cy="1905119"/>
          </a:xfrm>
          <a:prstGeom prst="rect">
            <a:avLst/>
          </a:prstGeom>
        </p:spPr>
      </p:pic>
      <p:sp>
        <p:nvSpPr>
          <p:cNvPr id="9" name="矩形 8"/>
          <p:cNvSpPr/>
          <p:nvPr/>
        </p:nvSpPr>
        <p:spPr>
          <a:xfrm>
            <a:off x="290656" y="5875685"/>
            <a:ext cx="8711905" cy="369332"/>
          </a:xfrm>
          <a:prstGeom prst="rect">
            <a:avLst/>
          </a:prstGeom>
        </p:spPr>
        <p:txBody>
          <a:bodyPr wrap="square">
            <a:spAutoFit/>
          </a:bodyPr>
          <a:lstStyle/>
          <a:p>
            <a:r>
              <a:rPr lang="zh-CN" altLang="en-US" b="1" dirty="0">
                <a:latin typeface="AdobeSongStd-Light"/>
              </a:rPr>
              <a:t>应指出在所有的例子中，我们已使提取左因子确实在转换之后变成了</a:t>
            </a:r>
            <a:r>
              <a:rPr lang="en-US" altLang="zh-CN" b="1" dirty="0">
                <a:latin typeface="Times New Roman" panose="02020603050405020304" pitchFamily="18" charset="0"/>
              </a:rPr>
              <a:t>L </a:t>
            </a:r>
            <a:r>
              <a:rPr lang="en-US" altLang="zh-CN" b="1" dirty="0" err="1">
                <a:latin typeface="Times New Roman" panose="02020603050405020304" pitchFamily="18" charset="0"/>
              </a:rPr>
              <a:t>L</a:t>
            </a:r>
            <a:r>
              <a:rPr lang="en-US" altLang="zh-CN" b="1" dirty="0">
                <a:latin typeface="Times New Roman" panose="02020603050405020304" pitchFamily="18" charset="0"/>
              </a:rPr>
              <a:t> ( 1 )</a:t>
            </a:r>
            <a:r>
              <a:rPr lang="zh-CN" altLang="en-US" b="1" dirty="0">
                <a:latin typeface="AdobeSongStd-Light"/>
              </a:rPr>
              <a:t>文法。</a:t>
            </a:r>
            <a:endParaRPr lang="zh-CN" altLang="en-US"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4.2.4 Syntax Tree Construction in LL(1) Parsing</a:t>
            </a:r>
            <a:endParaRPr lang="zh-CN" altLang="en-US" dirty="0"/>
          </a:p>
        </p:txBody>
      </p:sp>
      <p:sp>
        <p:nvSpPr>
          <p:cNvPr id="3" name="内容占位符 2"/>
          <p:cNvSpPr>
            <a:spLocks noGrp="1"/>
          </p:cNvSpPr>
          <p:nvPr>
            <p:ph idx="1"/>
          </p:nvPr>
        </p:nvSpPr>
        <p:spPr/>
        <p:txBody>
          <a:bodyPr>
            <a:normAutofit/>
          </a:bodyPr>
          <a:lstStyle/>
          <a:p>
            <a:pPr marL="0" indent="0" algn="just">
              <a:buNone/>
            </a:pPr>
            <a:r>
              <a:rPr lang="en-US" altLang="zh-CN" sz="2800" b="1" dirty="0"/>
              <a:t>It is more difficult for LL(1) to adapt to syntax tree construction.</a:t>
            </a:r>
            <a:endParaRPr lang="zh-CN" altLang="zh-CN" sz="2800" b="1" dirty="0"/>
          </a:p>
          <a:p>
            <a:pPr marL="0" lvl="0" indent="0" algn="just">
              <a:buNone/>
            </a:pPr>
            <a:r>
              <a:rPr lang="en-US" altLang="zh-CN" sz="2400" dirty="0"/>
              <a:t>(1) The structure of the syntax tree can be obscured by left factoring and left recursion removal;</a:t>
            </a:r>
            <a:endParaRPr lang="zh-CN" altLang="zh-CN" sz="2400" dirty="0"/>
          </a:p>
          <a:p>
            <a:pPr marL="0" lvl="0" indent="0" algn="just">
              <a:buNone/>
            </a:pPr>
            <a:r>
              <a:rPr lang="en-US" altLang="zh-CN" sz="2400" dirty="0"/>
              <a:t>(2) The parsing stack represents only predicated structure, not structure that have been actually seen.</a:t>
            </a:r>
            <a:endParaRPr lang="zh-CN" altLang="zh-CN" sz="2400" dirty="0"/>
          </a:p>
          <a:p>
            <a:pPr marL="0" indent="0" algn="just">
              <a:buNone/>
            </a:pPr>
            <a:r>
              <a:rPr lang="en-US" altLang="zh-CN" sz="2800" b="1" dirty="0"/>
              <a:t>The solution:</a:t>
            </a:r>
            <a:endParaRPr lang="zh-CN" altLang="zh-CN" sz="2800" b="1" dirty="0"/>
          </a:p>
          <a:p>
            <a:pPr marL="0" lvl="0" indent="0" algn="just">
              <a:buNone/>
            </a:pPr>
            <a:r>
              <a:rPr lang="en-US" altLang="zh-CN" sz="2400" dirty="0"/>
              <a:t>(1) An extra stack is used to keep track of syntax tree nodes, and</a:t>
            </a:r>
            <a:endParaRPr lang="zh-CN" altLang="zh-CN" sz="2400" dirty="0"/>
          </a:p>
          <a:p>
            <a:pPr marL="0" lvl="0" indent="0" algn="just">
              <a:buNone/>
            </a:pPr>
            <a:r>
              <a:rPr lang="en-US" altLang="zh-CN" sz="2400" dirty="0"/>
              <a:t>(2) “</a:t>
            </a:r>
            <a:r>
              <a:rPr lang="en-US" altLang="zh-CN" sz="2400" dirty="0" err="1"/>
              <a:t>action”markers</a:t>
            </a:r>
            <a:r>
              <a:rPr lang="en-US" altLang="zh-CN" sz="2400" dirty="0"/>
              <a:t> are placed in the parsing stack to indicate when and what actions on the tree stack should occur.</a:t>
            </a:r>
            <a:endParaRPr lang="zh-CN" alt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4.2.4 Syntax Tree Construction in LL(1) Parsing</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07412" y="1600200"/>
            <a:ext cx="8946831" cy="1318456"/>
          </a:xfrm>
          <a:prstGeom prst="rect">
            <a:avLst/>
          </a:prstGeom>
        </p:spPr>
      </p:pic>
      <p:pic>
        <p:nvPicPr>
          <p:cNvPr id="5" name="图片 4"/>
          <p:cNvPicPr>
            <a:picLocks noChangeAspect="1"/>
          </p:cNvPicPr>
          <p:nvPr/>
        </p:nvPicPr>
        <p:blipFill>
          <a:blip r:embed="rId2"/>
          <a:stretch>
            <a:fillRect/>
          </a:stretch>
        </p:blipFill>
        <p:spPr>
          <a:xfrm>
            <a:off x="89755" y="3036178"/>
            <a:ext cx="8964488" cy="2354310"/>
          </a:xfrm>
          <a:prstGeom prst="rect">
            <a:avLst/>
          </a:prstGeom>
        </p:spPr>
      </p:pic>
      <p:pic>
        <p:nvPicPr>
          <p:cNvPr id="6" name="图片 5"/>
          <p:cNvPicPr>
            <a:picLocks noChangeAspect="1"/>
          </p:cNvPicPr>
          <p:nvPr/>
        </p:nvPicPr>
        <p:blipFill>
          <a:blip r:embed="rId3"/>
          <a:stretch>
            <a:fillRect/>
          </a:stretch>
        </p:blipFill>
        <p:spPr>
          <a:xfrm>
            <a:off x="395488" y="5616069"/>
            <a:ext cx="8370677" cy="69265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4.2.4 Syntax Tree Construction in LL(1) Parsing</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07460" y="1590567"/>
            <a:ext cx="8929080" cy="2406578"/>
          </a:xfrm>
          <a:prstGeom prst="rect">
            <a:avLst/>
          </a:prstGeom>
        </p:spPr>
      </p:pic>
      <p:pic>
        <p:nvPicPr>
          <p:cNvPr id="5" name="图片 4"/>
          <p:cNvPicPr>
            <a:picLocks noChangeAspect="1"/>
          </p:cNvPicPr>
          <p:nvPr/>
        </p:nvPicPr>
        <p:blipFill>
          <a:blip r:embed="rId2"/>
          <a:stretch>
            <a:fillRect/>
          </a:stretch>
        </p:blipFill>
        <p:spPr>
          <a:xfrm>
            <a:off x="-85480" y="4170074"/>
            <a:ext cx="9144000" cy="75790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251520" y="647365"/>
            <a:ext cx="8640960" cy="397545"/>
          </a:xfrm>
          <a:prstGeom prst="rect">
            <a:avLst/>
          </a:prstGeom>
        </p:spPr>
      </p:pic>
      <p:pic>
        <p:nvPicPr>
          <p:cNvPr id="5" name="图片 4"/>
          <p:cNvPicPr>
            <a:picLocks noChangeAspect="1"/>
          </p:cNvPicPr>
          <p:nvPr/>
        </p:nvPicPr>
        <p:blipFill>
          <a:blip r:embed="rId2"/>
          <a:stretch>
            <a:fillRect/>
          </a:stretch>
        </p:blipFill>
        <p:spPr>
          <a:xfrm>
            <a:off x="341784" y="1104556"/>
            <a:ext cx="8460432" cy="4268603"/>
          </a:xfrm>
          <a:prstGeom prst="rect">
            <a:avLst/>
          </a:prstGeom>
        </p:spPr>
      </p:pic>
      <p:pic>
        <p:nvPicPr>
          <p:cNvPr id="6" name="图片 5"/>
          <p:cNvPicPr>
            <a:picLocks noChangeAspect="1"/>
          </p:cNvPicPr>
          <p:nvPr/>
        </p:nvPicPr>
        <p:blipFill>
          <a:blip r:embed="rId3"/>
          <a:stretch>
            <a:fillRect/>
          </a:stretch>
        </p:blipFill>
        <p:spPr>
          <a:xfrm>
            <a:off x="314470" y="5572532"/>
            <a:ext cx="8640960" cy="49994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FIRST AND FOLLOW SETS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179512" y="1477745"/>
            <a:ext cx="8856984" cy="799127"/>
          </a:xfrm>
          <a:prstGeom prst="rect">
            <a:avLst/>
          </a:prstGeom>
        </p:spPr>
      </p:pic>
      <p:pic>
        <p:nvPicPr>
          <p:cNvPr id="5" name="图片 4"/>
          <p:cNvPicPr>
            <a:picLocks noChangeAspect="1"/>
          </p:cNvPicPr>
          <p:nvPr/>
        </p:nvPicPr>
        <p:blipFill>
          <a:blip r:embed="rId2"/>
          <a:stretch>
            <a:fillRect/>
          </a:stretch>
        </p:blipFill>
        <p:spPr>
          <a:xfrm>
            <a:off x="179512" y="2492896"/>
            <a:ext cx="1971429" cy="400000"/>
          </a:xfrm>
          <a:prstGeom prst="rect">
            <a:avLst/>
          </a:prstGeom>
        </p:spPr>
      </p:pic>
      <p:pic>
        <p:nvPicPr>
          <p:cNvPr id="6" name="图片 5"/>
          <p:cNvPicPr>
            <a:picLocks noChangeAspect="1"/>
          </p:cNvPicPr>
          <p:nvPr/>
        </p:nvPicPr>
        <p:blipFill>
          <a:blip r:embed="rId3"/>
          <a:stretch>
            <a:fillRect/>
          </a:stretch>
        </p:blipFill>
        <p:spPr>
          <a:xfrm>
            <a:off x="179512" y="3599465"/>
            <a:ext cx="8856984" cy="2522732"/>
          </a:xfrm>
          <a:prstGeom prst="rect">
            <a:avLst/>
          </a:prstGeom>
        </p:spPr>
      </p:pic>
      <p:pic>
        <p:nvPicPr>
          <p:cNvPr id="7" name="图片 6"/>
          <p:cNvPicPr>
            <a:picLocks noChangeAspect="1"/>
          </p:cNvPicPr>
          <p:nvPr/>
        </p:nvPicPr>
        <p:blipFill>
          <a:blip r:embed="rId4"/>
          <a:stretch>
            <a:fillRect/>
          </a:stretch>
        </p:blipFill>
        <p:spPr>
          <a:xfrm>
            <a:off x="179512" y="3089037"/>
            <a:ext cx="1428571" cy="31428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 SETS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44392" y="4184914"/>
            <a:ext cx="8784976" cy="2044824"/>
          </a:xfrm>
          <a:prstGeom prst="rect">
            <a:avLst/>
          </a:prstGeom>
        </p:spPr>
      </p:pic>
      <p:grpSp>
        <p:nvGrpSpPr>
          <p:cNvPr id="7" name="组合 6"/>
          <p:cNvGrpSpPr/>
          <p:nvPr/>
        </p:nvGrpSpPr>
        <p:grpSpPr>
          <a:xfrm>
            <a:off x="314632" y="1703775"/>
            <a:ext cx="8514736" cy="2245476"/>
            <a:chOff x="359024" y="1597520"/>
            <a:chExt cx="8784976" cy="2451783"/>
          </a:xfrm>
        </p:grpSpPr>
        <p:pic>
          <p:nvPicPr>
            <p:cNvPr id="5" name="图片 4"/>
            <p:cNvPicPr>
              <a:picLocks noChangeAspect="1"/>
            </p:cNvPicPr>
            <p:nvPr/>
          </p:nvPicPr>
          <p:blipFill>
            <a:blip r:embed="rId2"/>
            <a:stretch>
              <a:fillRect/>
            </a:stretch>
          </p:blipFill>
          <p:spPr>
            <a:xfrm>
              <a:off x="359024" y="1597520"/>
              <a:ext cx="8784976" cy="1795726"/>
            </a:xfrm>
            <a:prstGeom prst="rect">
              <a:avLst/>
            </a:prstGeom>
          </p:spPr>
        </p:pic>
        <p:pic>
          <p:nvPicPr>
            <p:cNvPr id="6" name="图片 5"/>
            <p:cNvPicPr>
              <a:picLocks noChangeAspect="1"/>
            </p:cNvPicPr>
            <p:nvPr/>
          </p:nvPicPr>
          <p:blipFill>
            <a:blip r:embed="rId3"/>
            <a:stretch>
              <a:fillRect/>
            </a:stretch>
          </p:blipFill>
          <p:spPr>
            <a:xfrm>
              <a:off x="697266" y="3393246"/>
              <a:ext cx="8446734" cy="656057"/>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 SETS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772000" y="1323949"/>
            <a:ext cx="7600000" cy="3390476"/>
          </a:xfrm>
          <a:prstGeom prst="rect">
            <a:avLst/>
          </a:prstGeom>
        </p:spPr>
      </p:pic>
      <p:pic>
        <p:nvPicPr>
          <p:cNvPr id="5" name="图片 4"/>
          <p:cNvPicPr>
            <a:picLocks noChangeAspect="1"/>
          </p:cNvPicPr>
          <p:nvPr/>
        </p:nvPicPr>
        <p:blipFill>
          <a:blip r:embed="rId2"/>
          <a:stretch>
            <a:fillRect/>
          </a:stretch>
        </p:blipFill>
        <p:spPr>
          <a:xfrm>
            <a:off x="457200" y="4714425"/>
            <a:ext cx="5987008" cy="192555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 SETS</a:t>
            </a:r>
            <a:endParaRPr lang="zh-CN" altLang="en-US" dirty="0"/>
          </a:p>
        </p:txBody>
      </p:sp>
      <p:pic>
        <p:nvPicPr>
          <p:cNvPr id="5" name="内容占位符 4"/>
          <p:cNvPicPr>
            <a:picLocks noGrp="1" noChangeAspect="1"/>
          </p:cNvPicPr>
          <p:nvPr>
            <p:ph idx="1"/>
          </p:nvPr>
        </p:nvPicPr>
        <p:blipFill>
          <a:blip r:embed="rId1"/>
          <a:stretch>
            <a:fillRect/>
          </a:stretch>
        </p:blipFill>
        <p:spPr>
          <a:xfrm>
            <a:off x="447818" y="2352946"/>
            <a:ext cx="8229600" cy="677211"/>
          </a:xfrm>
          <a:prstGeom prst="rect">
            <a:avLst/>
          </a:prstGeom>
        </p:spPr>
      </p:pic>
      <p:pic>
        <p:nvPicPr>
          <p:cNvPr id="4" name="图片 3"/>
          <p:cNvPicPr>
            <a:picLocks noChangeAspect="1"/>
          </p:cNvPicPr>
          <p:nvPr/>
        </p:nvPicPr>
        <p:blipFill>
          <a:blip r:embed="rId2"/>
          <a:stretch>
            <a:fillRect/>
          </a:stretch>
        </p:blipFill>
        <p:spPr>
          <a:xfrm>
            <a:off x="447818" y="1510952"/>
            <a:ext cx="6851105" cy="748680"/>
          </a:xfrm>
          <a:prstGeom prst="rect">
            <a:avLst/>
          </a:prstGeom>
        </p:spPr>
      </p:pic>
      <p:pic>
        <p:nvPicPr>
          <p:cNvPr id="7" name="图片 6"/>
          <p:cNvPicPr>
            <a:picLocks noChangeAspect="1"/>
          </p:cNvPicPr>
          <p:nvPr/>
        </p:nvPicPr>
        <p:blipFill>
          <a:blip r:embed="rId3"/>
          <a:stretch>
            <a:fillRect/>
          </a:stretch>
        </p:blipFill>
        <p:spPr>
          <a:xfrm>
            <a:off x="251520" y="5863686"/>
            <a:ext cx="5200000" cy="371429"/>
          </a:xfrm>
          <a:prstGeom prst="rect">
            <a:avLst/>
          </a:prstGeom>
        </p:spPr>
      </p:pic>
      <p:pic>
        <p:nvPicPr>
          <p:cNvPr id="8" name="图片 7"/>
          <p:cNvPicPr>
            <a:picLocks noChangeAspect="1"/>
          </p:cNvPicPr>
          <p:nvPr/>
        </p:nvPicPr>
        <p:blipFill>
          <a:blip r:embed="rId4"/>
          <a:stretch>
            <a:fillRect/>
          </a:stretch>
        </p:blipFill>
        <p:spPr>
          <a:xfrm>
            <a:off x="6030139" y="3258739"/>
            <a:ext cx="3059832" cy="3314261"/>
          </a:xfrm>
          <a:prstGeom prst="rect">
            <a:avLst/>
          </a:prstGeom>
        </p:spPr>
      </p:pic>
      <p:pic>
        <p:nvPicPr>
          <p:cNvPr id="9" name="图片 8"/>
          <p:cNvPicPr>
            <a:picLocks noChangeAspect="1"/>
          </p:cNvPicPr>
          <p:nvPr/>
        </p:nvPicPr>
        <p:blipFill>
          <a:blip r:embed="rId5"/>
          <a:stretch>
            <a:fillRect/>
          </a:stretch>
        </p:blipFill>
        <p:spPr>
          <a:xfrm>
            <a:off x="251520" y="3313495"/>
            <a:ext cx="5359663" cy="2266853"/>
          </a:xfrm>
          <a:prstGeom prst="rect">
            <a:avLst/>
          </a:prstGeom>
        </p:spPr>
      </p:pic>
      <p:pic>
        <p:nvPicPr>
          <p:cNvPr id="10" name="图片 9"/>
          <p:cNvPicPr>
            <a:picLocks noChangeAspect="1"/>
          </p:cNvPicPr>
          <p:nvPr/>
        </p:nvPicPr>
        <p:blipFill>
          <a:blip r:embed="rId6"/>
          <a:stretch>
            <a:fillRect/>
          </a:stretch>
        </p:blipFill>
        <p:spPr>
          <a:xfrm>
            <a:off x="251520" y="3652941"/>
            <a:ext cx="1219048" cy="352381"/>
          </a:xfrm>
          <a:prstGeom prst="rect">
            <a:avLst/>
          </a:prstGeom>
        </p:spPr>
      </p:pic>
      <p:sp>
        <p:nvSpPr>
          <p:cNvPr id="11" name="箭头: 右 10"/>
          <p:cNvSpPr/>
          <p:nvPr/>
        </p:nvSpPr>
        <p:spPr>
          <a:xfrm>
            <a:off x="5667767" y="4100733"/>
            <a:ext cx="416401"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 SETS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434762" y="1600200"/>
            <a:ext cx="8229601" cy="447260"/>
          </a:xfrm>
          <a:prstGeom prst="rect">
            <a:avLst/>
          </a:prstGeom>
        </p:spPr>
      </p:pic>
      <p:pic>
        <p:nvPicPr>
          <p:cNvPr id="5" name="图片 4"/>
          <p:cNvPicPr>
            <a:picLocks noChangeAspect="1"/>
          </p:cNvPicPr>
          <p:nvPr/>
        </p:nvPicPr>
        <p:blipFill>
          <a:blip r:embed="rId2"/>
          <a:stretch>
            <a:fillRect/>
          </a:stretch>
        </p:blipFill>
        <p:spPr>
          <a:xfrm>
            <a:off x="444697" y="2047460"/>
            <a:ext cx="3623248" cy="2116624"/>
          </a:xfrm>
          <a:prstGeom prst="rect">
            <a:avLst/>
          </a:prstGeom>
        </p:spPr>
      </p:pic>
      <p:grpSp>
        <p:nvGrpSpPr>
          <p:cNvPr id="8" name="组合 7"/>
          <p:cNvGrpSpPr/>
          <p:nvPr/>
        </p:nvGrpSpPr>
        <p:grpSpPr>
          <a:xfrm>
            <a:off x="222348" y="1603994"/>
            <a:ext cx="8699303" cy="4810540"/>
            <a:chOff x="199910" y="2047460"/>
            <a:chExt cx="8699303" cy="4810540"/>
          </a:xfrm>
        </p:grpSpPr>
        <p:sp>
          <p:nvSpPr>
            <p:cNvPr id="6" name="矩形 5"/>
            <p:cNvSpPr/>
            <p:nvPr/>
          </p:nvSpPr>
          <p:spPr>
            <a:xfrm>
              <a:off x="2843808" y="6488668"/>
              <a:ext cx="4362861" cy="369332"/>
            </a:xfrm>
            <a:prstGeom prst="rect">
              <a:avLst/>
            </a:prstGeom>
          </p:spPr>
          <p:txBody>
            <a:bodyPr wrap="none">
              <a:spAutoFit/>
            </a:bodyPr>
            <a:lstStyle/>
            <a:p>
              <a:r>
                <a:rPr lang="en-US" altLang="zh-CN" dirty="0">
                  <a:latin typeface="CIDFont+F6"/>
                </a:rPr>
                <a:t>The computation process for above First Set:</a:t>
              </a:r>
              <a:endParaRPr lang="zh-CN" altLang="en-US" dirty="0"/>
            </a:p>
          </p:txBody>
        </p:sp>
        <p:pic>
          <p:nvPicPr>
            <p:cNvPr id="7" name="图片 6"/>
            <p:cNvPicPr>
              <a:picLocks noChangeAspect="1"/>
            </p:cNvPicPr>
            <p:nvPr/>
          </p:nvPicPr>
          <p:blipFill>
            <a:blip r:embed="rId3"/>
            <a:stretch>
              <a:fillRect/>
            </a:stretch>
          </p:blipFill>
          <p:spPr>
            <a:xfrm>
              <a:off x="199910" y="2047460"/>
              <a:ext cx="8699303" cy="449843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4.1.1 The Basic Method of Recursive-Descent</a:t>
            </a:r>
            <a:endParaRPr lang="zh-CN" altLang="en-US" dirty="0"/>
          </a:p>
        </p:txBody>
      </p:sp>
      <p:sp>
        <p:nvSpPr>
          <p:cNvPr id="3" name="内容占位符 2"/>
          <p:cNvSpPr>
            <a:spLocks noGrp="1"/>
          </p:cNvSpPr>
          <p:nvPr>
            <p:ph idx="1"/>
          </p:nvPr>
        </p:nvSpPr>
        <p:spPr>
          <a:xfrm>
            <a:off x="208059" y="1422954"/>
            <a:ext cx="8229600" cy="4525963"/>
          </a:xfrm>
        </p:spPr>
        <p:txBody>
          <a:bodyPr/>
          <a:lstStyle/>
          <a:p>
            <a:pPr indent="0" algn="just">
              <a:lnSpc>
                <a:spcPts val="1800"/>
              </a:lnSpc>
              <a:buNone/>
            </a:pPr>
            <a:r>
              <a:rPr lang="en-US" altLang="zh-CN" sz="2400" dirty="0"/>
              <a:t>The Expression Grammar:</a:t>
            </a:r>
            <a:endParaRPr lang="zh-CN" altLang="zh-CN" sz="2400" dirty="0"/>
          </a:p>
          <a:p>
            <a:pPr marL="627380" indent="0" algn="just">
              <a:lnSpc>
                <a:spcPts val="1800"/>
              </a:lnSpc>
              <a:buNone/>
            </a:pPr>
            <a:r>
              <a:rPr lang="en-US" altLang="zh-CN" sz="2400" dirty="0"/>
              <a:t>expr </a:t>
            </a:r>
            <a:r>
              <a:rPr lang="zh-CN" altLang="zh-CN" sz="2400" dirty="0"/>
              <a:t>→ </a:t>
            </a:r>
            <a:r>
              <a:rPr lang="en-US" altLang="zh-CN" sz="2400" dirty="0"/>
              <a:t>expr </a:t>
            </a:r>
            <a:r>
              <a:rPr lang="en-US" altLang="zh-CN" sz="2400" dirty="0" err="1"/>
              <a:t>addop</a:t>
            </a:r>
            <a:r>
              <a:rPr lang="en-US" altLang="zh-CN" sz="2400" dirty="0"/>
              <a:t> term</a:t>
            </a:r>
            <a:r>
              <a:rPr lang="zh-CN" altLang="zh-CN" sz="2400" dirty="0"/>
              <a:t>∣</a:t>
            </a:r>
            <a:r>
              <a:rPr lang="en-US" altLang="zh-CN" sz="2400" dirty="0"/>
              <a:t>term</a:t>
            </a:r>
            <a:endParaRPr lang="zh-CN" altLang="zh-CN" sz="2400" dirty="0"/>
          </a:p>
          <a:p>
            <a:pPr marL="627380" indent="0" algn="just">
              <a:lnSpc>
                <a:spcPts val="1800"/>
              </a:lnSpc>
              <a:buNone/>
            </a:pPr>
            <a:r>
              <a:rPr lang="en-US" altLang="zh-CN" sz="2400" dirty="0" err="1"/>
              <a:t>addop</a:t>
            </a:r>
            <a:r>
              <a:rPr lang="en-US" altLang="zh-CN" sz="2400" dirty="0"/>
              <a:t> </a:t>
            </a:r>
            <a:r>
              <a:rPr lang="zh-CN" altLang="zh-CN" sz="2400" dirty="0"/>
              <a:t>→</a:t>
            </a:r>
            <a:r>
              <a:rPr lang="en-US" altLang="zh-CN" sz="2400" dirty="0"/>
              <a:t> + -</a:t>
            </a:r>
            <a:endParaRPr lang="zh-CN" altLang="zh-CN" sz="2400" dirty="0"/>
          </a:p>
          <a:p>
            <a:pPr marL="627380" indent="0" algn="just">
              <a:lnSpc>
                <a:spcPts val="1800"/>
              </a:lnSpc>
              <a:buNone/>
            </a:pPr>
            <a:r>
              <a:rPr lang="en-US" altLang="zh-CN" sz="2400" dirty="0"/>
              <a:t>term </a:t>
            </a:r>
            <a:r>
              <a:rPr lang="zh-CN" altLang="zh-CN" sz="2400" dirty="0"/>
              <a:t>→</a:t>
            </a:r>
            <a:r>
              <a:rPr lang="en-US" altLang="zh-CN" sz="2400" dirty="0"/>
              <a:t> term </a:t>
            </a:r>
            <a:r>
              <a:rPr lang="en-US" altLang="zh-CN" sz="2400" dirty="0" err="1"/>
              <a:t>mulop</a:t>
            </a:r>
            <a:r>
              <a:rPr lang="en-US" altLang="zh-CN" sz="2400" dirty="0"/>
              <a:t> factor </a:t>
            </a:r>
            <a:r>
              <a:rPr lang="zh-CN" altLang="zh-CN" sz="2400" dirty="0"/>
              <a:t>∣</a:t>
            </a:r>
            <a:r>
              <a:rPr lang="en-US" altLang="zh-CN" sz="2400" dirty="0"/>
              <a:t> factor</a:t>
            </a:r>
            <a:endParaRPr lang="zh-CN" altLang="zh-CN" sz="2400" dirty="0"/>
          </a:p>
          <a:p>
            <a:pPr marL="627380" indent="0" algn="just">
              <a:lnSpc>
                <a:spcPts val="1800"/>
              </a:lnSpc>
              <a:buNone/>
            </a:pPr>
            <a:r>
              <a:rPr lang="en-US" altLang="zh-CN" sz="2400" dirty="0" err="1"/>
              <a:t>mulop</a:t>
            </a:r>
            <a:r>
              <a:rPr lang="en-US" altLang="zh-CN" sz="2400" dirty="0"/>
              <a:t> </a:t>
            </a:r>
            <a:r>
              <a:rPr lang="zh-CN" altLang="zh-CN" sz="2400" dirty="0"/>
              <a:t>→</a:t>
            </a:r>
            <a:r>
              <a:rPr lang="en-US" altLang="zh-CN" sz="2400" dirty="0"/>
              <a:t>*</a:t>
            </a:r>
            <a:endParaRPr lang="zh-CN" altLang="zh-CN" sz="2400" dirty="0"/>
          </a:p>
          <a:p>
            <a:pPr marL="627380" indent="0" algn="just">
              <a:lnSpc>
                <a:spcPts val="1800"/>
              </a:lnSpc>
              <a:buNone/>
            </a:pPr>
            <a:r>
              <a:rPr lang="en-US" altLang="zh-CN" sz="2400" dirty="0"/>
              <a:t>factor </a:t>
            </a:r>
            <a:r>
              <a:rPr lang="zh-CN" altLang="zh-CN" sz="2400" dirty="0"/>
              <a:t>→</a:t>
            </a:r>
            <a:r>
              <a:rPr lang="en-US" altLang="zh-CN" sz="2400" dirty="0"/>
              <a:t>(expr) </a:t>
            </a:r>
            <a:r>
              <a:rPr lang="zh-CN" altLang="zh-CN" sz="2400" dirty="0"/>
              <a:t>∣</a:t>
            </a:r>
            <a:r>
              <a:rPr lang="en-US" altLang="zh-CN" sz="2400" dirty="0"/>
              <a:t> number</a:t>
            </a:r>
            <a:endParaRPr lang="zh-CN" altLang="zh-CN" sz="2400" dirty="0"/>
          </a:p>
          <a:p>
            <a:endParaRPr lang="zh-CN" altLang="en-US" sz="2400" dirty="0"/>
          </a:p>
        </p:txBody>
      </p:sp>
      <p:pic>
        <p:nvPicPr>
          <p:cNvPr id="5" name="图片 4"/>
          <p:cNvPicPr>
            <a:picLocks noChangeAspect="1"/>
          </p:cNvPicPr>
          <p:nvPr/>
        </p:nvPicPr>
        <p:blipFill>
          <a:blip r:embed="rId1"/>
          <a:stretch>
            <a:fillRect/>
          </a:stretch>
        </p:blipFill>
        <p:spPr>
          <a:xfrm>
            <a:off x="5476546" y="1700807"/>
            <a:ext cx="3210254" cy="4005367"/>
          </a:xfrm>
          <a:prstGeom prst="rect">
            <a:avLst/>
          </a:prstGeom>
        </p:spPr>
      </p:pic>
      <p:sp>
        <p:nvSpPr>
          <p:cNvPr id="7" name="文本框 6"/>
          <p:cNvSpPr txBox="1"/>
          <p:nvPr/>
        </p:nvSpPr>
        <p:spPr>
          <a:xfrm>
            <a:off x="611560" y="3429000"/>
            <a:ext cx="4572000" cy="843629"/>
          </a:xfrm>
          <a:prstGeom prst="rect">
            <a:avLst/>
          </a:prstGeom>
          <a:noFill/>
        </p:spPr>
        <p:txBody>
          <a:bodyPr wrap="square">
            <a:spAutoFit/>
          </a:bodyPr>
          <a:lstStyle/>
          <a:p>
            <a:pPr indent="0" algn="just">
              <a:lnSpc>
                <a:spcPts val="1900"/>
              </a:lnSpc>
              <a:buNone/>
            </a:pPr>
            <a:r>
              <a:rPr lang="en-US" altLang="zh-CN" sz="2400" dirty="0"/>
              <a:t>A recursive-descent procedure that  recognizes a </a:t>
            </a:r>
            <a:r>
              <a:rPr lang="en-US" altLang="zh-CN" sz="2400" i="1" dirty="0"/>
              <a:t>factor</a:t>
            </a:r>
            <a:r>
              <a:rPr lang="en-US" altLang="zh-CN" sz="2400" dirty="0"/>
              <a:t> is as follows (in pseudo-code):</a:t>
            </a:r>
            <a:endParaRPr lang="zh-CN" altLang="zh-CN" sz="2400" dirty="0"/>
          </a:p>
        </p:txBody>
      </p:sp>
      <p:pic>
        <p:nvPicPr>
          <p:cNvPr id="6" name="图片 5"/>
          <p:cNvPicPr>
            <a:picLocks noChangeAspect="1"/>
          </p:cNvPicPr>
          <p:nvPr/>
        </p:nvPicPr>
        <p:blipFill>
          <a:blip r:embed="rId2"/>
          <a:stretch>
            <a:fillRect/>
          </a:stretch>
        </p:blipFill>
        <p:spPr>
          <a:xfrm>
            <a:off x="706341" y="4272629"/>
            <a:ext cx="4032448" cy="258537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 SETS</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517160" y="1653609"/>
            <a:ext cx="7778112" cy="447255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 SETS</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43508" y="1484784"/>
            <a:ext cx="8856984" cy="2857091"/>
          </a:xfrm>
          <a:prstGeom prst="rect">
            <a:avLst/>
          </a:prstGeom>
        </p:spPr>
      </p:pic>
      <p:pic>
        <p:nvPicPr>
          <p:cNvPr id="5" name="图片 4"/>
          <p:cNvPicPr>
            <a:picLocks noChangeAspect="1"/>
          </p:cNvPicPr>
          <p:nvPr/>
        </p:nvPicPr>
        <p:blipFill>
          <a:blip r:embed="rId2"/>
          <a:stretch>
            <a:fillRect/>
          </a:stretch>
        </p:blipFill>
        <p:spPr>
          <a:xfrm>
            <a:off x="364212" y="2780928"/>
            <a:ext cx="8415576" cy="39544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FIRST SETS</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457200" y="1625329"/>
            <a:ext cx="1574884" cy="432048"/>
          </a:xfrm>
          <a:prstGeom prst="rect">
            <a:avLst/>
          </a:prstGeom>
        </p:spPr>
      </p:pic>
      <p:pic>
        <p:nvPicPr>
          <p:cNvPr id="5" name="图片 4"/>
          <p:cNvPicPr>
            <a:picLocks noChangeAspect="1"/>
          </p:cNvPicPr>
          <p:nvPr/>
        </p:nvPicPr>
        <p:blipFill>
          <a:blip r:embed="rId2"/>
          <a:stretch>
            <a:fillRect/>
          </a:stretch>
        </p:blipFill>
        <p:spPr>
          <a:xfrm>
            <a:off x="2032084" y="1710187"/>
            <a:ext cx="5904656" cy="454982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Follow Sets</a:t>
            </a:r>
            <a:endParaRPr lang="zh-CN" altLang="en-US" dirty="0"/>
          </a:p>
        </p:txBody>
      </p:sp>
      <p:sp>
        <p:nvSpPr>
          <p:cNvPr id="3" name="内容占位符 2"/>
          <p:cNvSpPr>
            <a:spLocks noGrp="1"/>
          </p:cNvSpPr>
          <p:nvPr>
            <p:ph idx="1"/>
          </p:nvPr>
        </p:nvSpPr>
        <p:spPr>
          <a:xfrm>
            <a:off x="251520" y="1268760"/>
            <a:ext cx="8229600" cy="4525963"/>
          </a:xfrm>
        </p:spPr>
        <p:txBody>
          <a:bodyPr/>
          <a:lstStyle/>
          <a:p>
            <a:r>
              <a:rPr lang="en-US" altLang="zh-CN" dirty="0"/>
              <a:t>Definition:</a:t>
            </a:r>
            <a:endParaRPr lang="zh-CN" altLang="en-US" dirty="0"/>
          </a:p>
        </p:txBody>
      </p:sp>
      <p:grpSp>
        <p:nvGrpSpPr>
          <p:cNvPr id="7" name="组合 6"/>
          <p:cNvGrpSpPr/>
          <p:nvPr/>
        </p:nvGrpSpPr>
        <p:grpSpPr>
          <a:xfrm>
            <a:off x="395536" y="2071447"/>
            <a:ext cx="8686800" cy="1712323"/>
            <a:chOff x="457200" y="2276872"/>
            <a:chExt cx="8686800" cy="1712323"/>
          </a:xfrm>
        </p:grpSpPr>
        <p:pic>
          <p:nvPicPr>
            <p:cNvPr id="5" name="图片 4"/>
            <p:cNvPicPr>
              <a:picLocks noChangeAspect="1"/>
            </p:cNvPicPr>
            <p:nvPr/>
          </p:nvPicPr>
          <p:blipFill>
            <a:blip r:embed="rId1"/>
            <a:stretch>
              <a:fillRect/>
            </a:stretch>
          </p:blipFill>
          <p:spPr>
            <a:xfrm>
              <a:off x="457200" y="2276872"/>
              <a:ext cx="8686800" cy="1406648"/>
            </a:xfrm>
            <a:prstGeom prst="rect">
              <a:avLst/>
            </a:prstGeom>
          </p:spPr>
        </p:pic>
        <p:pic>
          <p:nvPicPr>
            <p:cNvPr id="6" name="图片 5"/>
            <p:cNvPicPr>
              <a:picLocks noChangeAspect="1"/>
            </p:cNvPicPr>
            <p:nvPr/>
          </p:nvPicPr>
          <p:blipFill>
            <a:blip r:embed="rId2"/>
            <a:stretch>
              <a:fillRect/>
            </a:stretch>
          </p:blipFill>
          <p:spPr>
            <a:xfrm>
              <a:off x="899592" y="3737167"/>
              <a:ext cx="1008111" cy="252028"/>
            </a:xfrm>
            <a:prstGeom prst="rect">
              <a:avLst/>
            </a:prstGeom>
          </p:spPr>
        </p:pic>
      </p:grpSp>
      <p:sp>
        <p:nvSpPr>
          <p:cNvPr id="8" name="矩形 7"/>
          <p:cNvSpPr/>
          <p:nvPr/>
        </p:nvSpPr>
        <p:spPr>
          <a:xfrm>
            <a:off x="251520" y="1855423"/>
            <a:ext cx="8830816" cy="2232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251520" y="4193600"/>
            <a:ext cx="8640960" cy="1085298"/>
          </a:xfrm>
          <a:prstGeom prst="rect">
            <a:avLst/>
          </a:prstGeom>
        </p:spPr>
      </p:pic>
      <p:pic>
        <p:nvPicPr>
          <p:cNvPr id="10" name="图片 9"/>
          <p:cNvPicPr>
            <a:picLocks noChangeAspect="1"/>
          </p:cNvPicPr>
          <p:nvPr/>
        </p:nvPicPr>
        <p:blipFill>
          <a:blip r:embed="rId4"/>
          <a:stretch>
            <a:fillRect/>
          </a:stretch>
        </p:blipFill>
        <p:spPr>
          <a:xfrm>
            <a:off x="874440" y="5589240"/>
            <a:ext cx="7907288" cy="313012"/>
          </a:xfrm>
          <a:prstGeom prst="rect">
            <a:avLst/>
          </a:prstGeom>
        </p:spPr>
      </p:pic>
      <p:pic>
        <p:nvPicPr>
          <p:cNvPr id="11" name="图片 10"/>
          <p:cNvPicPr>
            <a:picLocks noChangeAspect="1"/>
          </p:cNvPicPr>
          <p:nvPr/>
        </p:nvPicPr>
        <p:blipFill>
          <a:blip r:embed="rId5"/>
          <a:stretch>
            <a:fillRect/>
          </a:stretch>
        </p:blipFill>
        <p:spPr>
          <a:xfrm>
            <a:off x="425839" y="6036124"/>
            <a:ext cx="4307286" cy="32119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Follow Sets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457200" y="1417638"/>
            <a:ext cx="8477277" cy="1831150"/>
          </a:xfrm>
          <a:prstGeom prst="rect">
            <a:avLst/>
          </a:prstGeom>
        </p:spPr>
      </p:pic>
      <p:sp>
        <p:nvSpPr>
          <p:cNvPr id="5" name="矩形 4"/>
          <p:cNvSpPr/>
          <p:nvPr/>
        </p:nvSpPr>
        <p:spPr>
          <a:xfrm>
            <a:off x="333361" y="3355349"/>
            <a:ext cx="8477277" cy="1015663"/>
          </a:xfrm>
          <a:prstGeom prst="rect">
            <a:avLst/>
          </a:prstGeom>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Given a grammar rule A →αB, Follow(B) will contain Follow(A),the opposite of the situation for first sets, if A → B α ,First(A) contains First(B),except possibly for ε.</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Follow Sets</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652952" y="1600200"/>
            <a:ext cx="7838095" cy="378095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Follow Sets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849552" y="1769549"/>
            <a:ext cx="3071107" cy="2726551"/>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457200" y="1338983"/>
            <a:ext cx="4773166"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Example: the simple expression grammar.</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4321896" y="1921655"/>
            <a:ext cx="3476860" cy="1845364"/>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a:stretch>
            <a:fillRect/>
          </a:stretch>
        </p:blipFill>
        <p:spPr>
          <a:xfrm>
            <a:off x="3779911" y="4288275"/>
            <a:ext cx="3476859" cy="2215438"/>
          </a:xfrm>
          <a:prstGeom prst="rect">
            <a:avLst/>
          </a:prstGeom>
          <a:ln>
            <a:noFill/>
          </a:ln>
          <a:effectLst>
            <a:outerShdw blurRad="292100" dist="139700" dir="2700000" algn="tl" rotWithShape="0">
              <a:srgbClr val="333333">
                <a:alpha val="65000"/>
              </a:srgbClr>
            </a:outerShdw>
          </a:effectLst>
        </p:spPr>
      </p:pic>
      <p:sp>
        <p:nvSpPr>
          <p:cNvPr id="8" name="箭头: 右 7"/>
          <p:cNvSpPr/>
          <p:nvPr/>
        </p:nvSpPr>
        <p:spPr>
          <a:xfrm rot="2110803">
            <a:off x="2916648" y="4474910"/>
            <a:ext cx="792088" cy="504056"/>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9" name="箭头: 右 8"/>
          <p:cNvSpPr/>
          <p:nvPr/>
        </p:nvSpPr>
        <p:spPr>
          <a:xfrm rot="5400000">
            <a:off x="5604931" y="3836446"/>
            <a:ext cx="792088" cy="504056"/>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Follow Sets</a:t>
            </a:r>
            <a:endParaRPr lang="zh-CN" altLang="en-US" dirty="0"/>
          </a:p>
        </p:txBody>
      </p:sp>
      <p:sp>
        <p:nvSpPr>
          <p:cNvPr id="3" name="内容占位符 2"/>
          <p:cNvSpPr>
            <a:spLocks noGrp="1"/>
          </p:cNvSpPr>
          <p:nvPr>
            <p:ph idx="1"/>
          </p:nvPr>
        </p:nvSpPr>
        <p:spPr/>
        <p:txBody>
          <a:bodyPr/>
          <a:lstStyle/>
          <a:p>
            <a:endParaRPr lang="zh-CN" altLang="en-US" dirty="0"/>
          </a:p>
        </p:txBody>
      </p:sp>
      <p:grpSp>
        <p:nvGrpSpPr>
          <p:cNvPr id="6" name="组合 5"/>
          <p:cNvGrpSpPr/>
          <p:nvPr/>
        </p:nvGrpSpPr>
        <p:grpSpPr>
          <a:xfrm>
            <a:off x="34303" y="1268760"/>
            <a:ext cx="9019048" cy="3800319"/>
            <a:chOff x="34303" y="1428881"/>
            <a:chExt cx="9019048" cy="3800319"/>
          </a:xfrm>
        </p:grpSpPr>
        <p:pic>
          <p:nvPicPr>
            <p:cNvPr id="4" name="图片 3"/>
            <p:cNvPicPr>
              <a:picLocks noChangeAspect="1"/>
            </p:cNvPicPr>
            <p:nvPr/>
          </p:nvPicPr>
          <p:blipFill>
            <a:blip r:embed="rId1"/>
            <a:stretch>
              <a:fillRect/>
            </a:stretch>
          </p:blipFill>
          <p:spPr>
            <a:xfrm>
              <a:off x="34303" y="1428881"/>
              <a:ext cx="9019048" cy="2466667"/>
            </a:xfrm>
            <a:prstGeom prst="rect">
              <a:avLst/>
            </a:prstGeom>
          </p:spPr>
        </p:pic>
        <p:pic>
          <p:nvPicPr>
            <p:cNvPr id="5" name="图片 4"/>
            <p:cNvPicPr>
              <a:picLocks noChangeAspect="1"/>
            </p:cNvPicPr>
            <p:nvPr/>
          </p:nvPicPr>
          <p:blipFill>
            <a:blip r:embed="rId2"/>
            <a:stretch>
              <a:fillRect/>
            </a:stretch>
          </p:blipFill>
          <p:spPr>
            <a:xfrm>
              <a:off x="395535" y="3791105"/>
              <a:ext cx="8657815" cy="1438095"/>
            </a:xfrm>
            <a:prstGeom prst="rect">
              <a:avLst/>
            </a:prstGeom>
          </p:spPr>
        </p:pic>
      </p:grpSp>
      <p:sp>
        <p:nvSpPr>
          <p:cNvPr id="7" name="箭头: 右 6"/>
          <p:cNvSpPr/>
          <p:nvPr/>
        </p:nvSpPr>
        <p:spPr>
          <a:xfrm rot="5400000">
            <a:off x="4151223" y="3329614"/>
            <a:ext cx="3073801" cy="21602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8" name="箭头: 右 7"/>
          <p:cNvSpPr/>
          <p:nvPr/>
        </p:nvSpPr>
        <p:spPr>
          <a:xfrm>
            <a:off x="6526268" y="4758502"/>
            <a:ext cx="1633637" cy="21602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9" name="箭头: 右 8"/>
          <p:cNvSpPr/>
          <p:nvPr/>
        </p:nvSpPr>
        <p:spPr>
          <a:xfrm rot="16200000">
            <a:off x="7172448" y="3329614"/>
            <a:ext cx="3073800" cy="21602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3"/>
          <a:stretch>
            <a:fillRect/>
          </a:stretch>
        </p:blipFill>
        <p:spPr>
          <a:xfrm>
            <a:off x="2968283" y="5085184"/>
            <a:ext cx="3151088" cy="162979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50"/>
                                        <p:tgtEl>
                                          <p:spTgt spid="8"/>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在线媒体 3"/>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236709" y="1417638"/>
            <a:ext cx="8670581" cy="5165724"/>
          </a:xfrm>
          <a:prstGeom prst="rect">
            <a:avLst/>
          </a:prstGeom>
        </p:spPr>
      </p:pic>
      <p:sp>
        <p:nvSpPr>
          <p:cNvPr id="2" name="标题 1"/>
          <p:cNvSpPr>
            <a:spLocks noGrp="1"/>
          </p:cNvSpPr>
          <p:nvPr>
            <p:ph type="title"/>
          </p:nvPr>
        </p:nvSpPr>
        <p:spPr/>
        <p:txBody>
          <a:bodyPr/>
          <a:lstStyle/>
          <a:p>
            <a:r>
              <a:rPr lang="en-US" altLang="zh-CN" dirty="0"/>
              <a:t>4.3.2 Follow Sets</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Follow Sets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1"/>
          <a:stretch>
            <a:fillRect/>
          </a:stretch>
        </p:blipFill>
        <p:spPr>
          <a:xfrm>
            <a:off x="1403648" y="1831321"/>
            <a:ext cx="5976664" cy="2615339"/>
          </a:xfrm>
          <a:prstGeom prst="rect">
            <a:avLst/>
          </a:prstGeom>
        </p:spPr>
      </p:pic>
      <p:pic>
        <p:nvPicPr>
          <p:cNvPr id="6" name="图片 5"/>
          <p:cNvPicPr>
            <a:picLocks noChangeAspect="1"/>
          </p:cNvPicPr>
          <p:nvPr/>
        </p:nvPicPr>
        <p:blipFill>
          <a:blip r:embed="rId2"/>
          <a:stretch>
            <a:fillRect/>
          </a:stretch>
        </p:blipFill>
        <p:spPr>
          <a:xfrm>
            <a:off x="457200" y="1404962"/>
            <a:ext cx="1447619" cy="390476"/>
          </a:xfrm>
          <a:prstGeom prst="rect">
            <a:avLst/>
          </a:prstGeom>
        </p:spPr>
      </p:pic>
      <p:pic>
        <p:nvPicPr>
          <p:cNvPr id="7" name="图片 6"/>
          <p:cNvPicPr>
            <a:picLocks noChangeAspect="1"/>
          </p:cNvPicPr>
          <p:nvPr/>
        </p:nvPicPr>
        <p:blipFill>
          <a:blip r:embed="rId3"/>
          <a:stretch>
            <a:fillRect/>
          </a:stretch>
        </p:blipFill>
        <p:spPr>
          <a:xfrm>
            <a:off x="827584" y="4426816"/>
            <a:ext cx="2964929" cy="2128667"/>
          </a:xfrm>
          <a:prstGeom prst="rect">
            <a:avLst/>
          </a:prstGeom>
          <a:ln>
            <a:noFill/>
          </a:ln>
          <a:effectLst>
            <a:softEdge rad="112500"/>
          </a:effectLst>
        </p:spPr>
      </p:pic>
      <p:pic>
        <p:nvPicPr>
          <p:cNvPr id="8" name="图片 7"/>
          <p:cNvPicPr>
            <a:picLocks noChangeAspect="1"/>
          </p:cNvPicPr>
          <p:nvPr/>
        </p:nvPicPr>
        <p:blipFill>
          <a:blip r:embed="rId4"/>
          <a:stretch>
            <a:fillRect/>
          </a:stretch>
        </p:blipFill>
        <p:spPr>
          <a:xfrm>
            <a:off x="845890" y="4515510"/>
            <a:ext cx="4392487" cy="19512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1"/>
          <a:stretch>
            <a:fillRect/>
          </a:stretch>
        </p:blipFill>
        <p:spPr>
          <a:xfrm>
            <a:off x="285602" y="1621503"/>
            <a:ext cx="6010801" cy="1562526"/>
          </a:xfrm>
          <a:prstGeom prst="rect">
            <a:avLst/>
          </a:prstGeom>
        </p:spPr>
      </p:pic>
      <p:pic>
        <p:nvPicPr>
          <p:cNvPr id="7" name="图片 6"/>
          <p:cNvPicPr>
            <a:picLocks noChangeAspect="1"/>
          </p:cNvPicPr>
          <p:nvPr/>
        </p:nvPicPr>
        <p:blipFill>
          <a:blip r:embed="rId2"/>
          <a:stretch>
            <a:fillRect/>
          </a:stretch>
        </p:blipFill>
        <p:spPr>
          <a:xfrm>
            <a:off x="6606856" y="1718188"/>
            <a:ext cx="2390397" cy="4585660"/>
          </a:xfrm>
          <a:prstGeom prst="rect">
            <a:avLst/>
          </a:prstGeom>
        </p:spPr>
      </p:pic>
      <p:cxnSp>
        <p:nvCxnSpPr>
          <p:cNvPr id="9" name="连接符: 肘形 8"/>
          <p:cNvCxnSpPr/>
          <p:nvPr/>
        </p:nvCxnSpPr>
        <p:spPr>
          <a:xfrm>
            <a:off x="1762469" y="3184029"/>
            <a:ext cx="4917348" cy="1613123"/>
          </a:xfrm>
          <a:prstGeom prst="bentConnector3">
            <a:avLst>
              <a:gd name="adj1" fmla="val 268"/>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2" name="文本框 11"/>
          <p:cNvSpPr txBox="1"/>
          <p:nvPr/>
        </p:nvSpPr>
        <p:spPr>
          <a:xfrm>
            <a:off x="2107817" y="4125338"/>
            <a:ext cx="4572000" cy="323165"/>
          </a:xfrm>
          <a:prstGeom prst="rect">
            <a:avLst/>
          </a:prstGeom>
          <a:noFill/>
        </p:spPr>
        <p:txBody>
          <a:bodyPr wrap="square">
            <a:spAutoFit/>
          </a:bodyPr>
          <a:lstStyle/>
          <a:p>
            <a:pPr indent="342900" algn="just">
              <a:lnSpc>
                <a:spcPts val="1800"/>
              </a:lnSpc>
            </a:pPr>
            <a:r>
              <a:rPr lang="en-US" altLang="zh-CN" sz="1800" kern="100" dirty="0">
                <a:effectLst/>
                <a:latin typeface="Times New Roman" panose="02020603050405020304" pitchFamily="18" charset="0"/>
                <a:ea typeface="宋体" pitchFamily="2" charset="-122"/>
              </a:rPr>
              <a:t>The procedure that can be translated into:</a:t>
            </a:r>
            <a:endParaRPr lang="zh-CN" altLang="zh-CN" sz="1800" kern="100" dirty="0">
              <a:effectLst/>
              <a:latin typeface="Times New Roman" panose="02020603050405020304" pitchFamily="18" charset="0"/>
              <a:ea typeface="宋体" pitchFamily="2" charset="-122"/>
            </a:endParaRPr>
          </a:p>
        </p:txBody>
      </p:sp>
      <p:sp>
        <p:nvSpPr>
          <p:cNvPr id="14" name="文本框 13"/>
          <p:cNvSpPr txBox="1"/>
          <p:nvPr/>
        </p:nvSpPr>
        <p:spPr>
          <a:xfrm>
            <a:off x="384239" y="5114454"/>
            <a:ext cx="6222617" cy="1200329"/>
          </a:xfrm>
          <a:prstGeom prst="rect">
            <a:avLst/>
          </a:prstGeom>
          <a:noFill/>
        </p:spPr>
        <p:txBody>
          <a:bodyPr wrap="square">
            <a:spAutoFit/>
          </a:bodyPr>
          <a:lstStyle/>
          <a:p>
            <a:pPr algn="l"/>
            <a:r>
              <a:rPr lang="en-US" altLang="zh-CN" sz="1800" b="1" i="0" u="none" strike="noStrike" baseline="0" dirty="0">
                <a:latin typeface="CIDFont+F2"/>
              </a:rPr>
              <a:t>Notes</a:t>
            </a:r>
            <a:endParaRPr lang="en-US" altLang="zh-CN" sz="1800" b="1" i="0" u="none" strike="noStrike" baseline="0" dirty="0">
              <a:latin typeface="CIDFont+F2"/>
            </a:endParaRPr>
          </a:p>
          <a:p>
            <a:pPr algn="just"/>
            <a:r>
              <a:rPr lang="en-US" altLang="zh-CN" sz="1800" b="0" i="0" u="none" strike="noStrike" baseline="0" dirty="0">
                <a:latin typeface="CIDFont+F2"/>
              </a:rPr>
              <a:t>Writing recursive-decent procedure for the remaining rules in the expression grammar is not as easy for factor. It requires the use of EBNF</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25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Follow Sets</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457200" y="1600200"/>
            <a:ext cx="4179238" cy="1828800"/>
          </a:xfrm>
          <a:prstGeom prst="rect">
            <a:avLst/>
          </a:prstGeom>
        </p:spPr>
      </p:pic>
      <p:pic>
        <p:nvPicPr>
          <p:cNvPr id="5" name="图片 4"/>
          <p:cNvPicPr>
            <a:picLocks noChangeAspect="1"/>
          </p:cNvPicPr>
          <p:nvPr/>
        </p:nvPicPr>
        <p:blipFill>
          <a:blip r:embed="rId2"/>
          <a:stretch>
            <a:fillRect/>
          </a:stretch>
        </p:blipFill>
        <p:spPr>
          <a:xfrm>
            <a:off x="5383506" y="1719340"/>
            <a:ext cx="3303294" cy="1467425"/>
          </a:xfrm>
          <a:prstGeom prst="rect">
            <a:avLst/>
          </a:prstGeom>
        </p:spPr>
      </p:pic>
      <p:pic>
        <p:nvPicPr>
          <p:cNvPr id="7" name="图片 6"/>
          <p:cNvPicPr>
            <a:picLocks noChangeAspect="1"/>
          </p:cNvPicPr>
          <p:nvPr/>
        </p:nvPicPr>
        <p:blipFill>
          <a:blip r:embed="rId3"/>
          <a:stretch>
            <a:fillRect/>
          </a:stretch>
        </p:blipFill>
        <p:spPr>
          <a:xfrm>
            <a:off x="1966812" y="3927870"/>
            <a:ext cx="5210376" cy="238425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4.3.2 Follow Sets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1"/>
          <a:stretch>
            <a:fillRect/>
          </a:stretch>
        </p:blipFill>
        <p:spPr>
          <a:xfrm>
            <a:off x="251520" y="1308844"/>
            <a:ext cx="6042203" cy="4075558"/>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stretch>
            <a:fillRect/>
          </a:stretch>
        </p:blipFill>
        <p:spPr>
          <a:xfrm>
            <a:off x="4939898" y="4528623"/>
            <a:ext cx="4000830" cy="1857271"/>
          </a:xfrm>
          <a:prstGeom prst="rect">
            <a:avLst/>
          </a:prstGeom>
          <a:ln>
            <a:noFill/>
          </a:ln>
          <a:effectLst>
            <a:outerShdw blurRad="292100" dist="139700" dir="2700000" algn="tl" rotWithShape="0">
              <a:srgbClr val="333333">
                <a:alpha val="65000"/>
              </a:srgbClr>
            </a:outerShdw>
          </a:effectLst>
        </p:spPr>
      </p:pic>
      <p:cxnSp>
        <p:nvCxnSpPr>
          <p:cNvPr id="8" name="连接符: 肘形 7"/>
          <p:cNvCxnSpPr/>
          <p:nvPr/>
        </p:nvCxnSpPr>
        <p:spPr>
          <a:xfrm rot="16200000" flipH="1">
            <a:off x="5614652" y="2564657"/>
            <a:ext cx="2035725" cy="1892206"/>
          </a:xfrm>
          <a:prstGeom prst="bentConnector3">
            <a:avLst>
              <a:gd name="adj1" fmla="val 403"/>
            </a:avLst>
          </a:prstGeom>
          <a:ln w="57150">
            <a:tailEnd type="triangle"/>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4.3.3 Constructing LL(1) Parsing Tables</a:t>
            </a:r>
            <a:endParaRPr lang="zh-CN" altLang="en-US" dirty="0"/>
          </a:p>
        </p:txBody>
      </p:sp>
      <p:sp>
        <p:nvSpPr>
          <p:cNvPr id="3" name="内容占位符 2"/>
          <p:cNvSpPr>
            <a:spLocks noGrp="1"/>
          </p:cNvSpPr>
          <p:nvPr>
            <p:ph idx="1"/>
          </p:nvPr>
        </p:nvSpPr>
        <p:spPr>
          <a:xfrm>
            <a:off x="66428" y="1417638"/>
            <a:ext cx="8928992" cy="4525963"/>
          </a:xfrm>
        </p:spPr>
        <p:txBody>
          <a:bodyPr>
            <a:normAutofit/>
          </a:bodyPr>
          <a:lstStyle/>
          <a:p>
            <a:pPr marL="0" indent="0">
              <a:buNone/>
            </a:pPr>
            <a:r>
              <a:rPr lang="en-US" altLang="zh-CN" sz="2800" dirty="0"/>
              <a:t>The table-constructing rules, which had been mentioned</a:t>
            </a:r>
            <a:endParaRPr lang="zh-CN" altLang="en-US" sz="2800" dirty="0"/>
          </a:p>
        </p:txBody>
      </p:sp>
      <p:pic>
        <p:nvPicPr>
          <p:cNvPr id="5" name="图片 4"/>
          <p:cNvPicPr>
            <a:picLocks noChangeAspect="1"/>
          </p:cNvPicPr>
          <p:nvPr/>
        </p:nvPicPr>
        <p:blipFill>
          <a:blip r:embed="rId1"/>
          <a:stretch>
            <a:fillRect/>
          </a:stretch>
        </p:blipFill>
        <p:spPr>
          <a:xfrm>
            <a:off x="148580" y="2008831"/>
            <a:ext cx="8651304" cy="682399"/>
          </a:xfrm>
          <a:prstGeom prst="rect">
            <a:avLst/>
          </a:prstGeom>
        </p:spPr>
      </p:pic>
      <p:pic>
        <p:nvPicPr>
          <p:cNvPr id="6" name="图片 5"/>
          <p:cNvPicPr>
            <a:picLocks noChangeAspect="1"/>
          </p:cNvPicPr>
          <p:nvPr/>
        </p:nvPicPr>
        <p:blipFill>
          <a:blip r:embed="rId2"/>
          <a:stretch>
            <a:fillRect/>
          </a:stretch>
        </p:blipFill>
        <p:spPr>
          <a:xfrm>
            <a:off x="148580" y="2691230"/>
            <a:ext cx="8651304" cy="940027"/>
          </a:xfrm>
          <a:prstGeom prst="rect">
            <a:avLst/>
          </a:prstGeom>
        </p:spPr>
      </p:pic>
      <p:pic>
        <p:nvPicPr>
          <p:cNvPr id="7" name="图片 6"/>
          <p:cNvPicPr>
            <a:picLocks noChangeAspect="1"/>
          </p:cNvPicPr>
          <p:nvPr/>
        </p:nvPicPr>
        <p:blipFill>
          <a:blip r:embed="rId3"/>
          <a:stretch>
            <a:fillRect/>
          </a:stretch>
        </p:blipFill>
        <p:spPr>
          <a:xfrm>
            <a:off x="239967" y="3645024"/>
            <a:ext cx="8652513" cy="940026"/>
          </a:xfrm>
          <a:prstGeom prst="rect">
            <a:avLst/>
          </a:prstGeom>
        </p:spPr>
      </p:pic>
      <p:grpSp>
        <p:nvGrpSpPr>
          <p:cNvPr id="10" name="组合 9"/>
          <p:cNvGrpSpPr/>
          <p:nvPr/>
        </p:nvGrpSpPr>
        <p:grpSpPr>
          <a:xfrm>
            <a:off x="357398" y="4753335"/>
            <a:ext cx="8329402" cy="1661838"/>
            <a:chOff x="261962" y="5123347"/>
            <a:chExt cx="8329402" cy="1661838"/>
          </a:xfrm>
        </p:grpSpPr>
        <p:pic>
          <p:nvPicPr>
            <p:cNvPr id="8" name="图片 7"/>
            <p:cNvPicPr>
              <a:picLocks noChangeAspect="1"/>
            </p:cNvPicPr>
            <p:nvPr/>
          </p:nvPicPr>
          <p:blipFill>
            <a:blip r:embed="rId4"/>
            <a:stretch>
              <a:fillRect/>
            </a:stretch>
          </p:blipFill>
          <p:spPr>
            <a:xfrm>
              <a:off x="274948" y="5123347"/>
              <a:ext cx="8316416" cy="1661838"/>
            </a:xfrm>
            <a:prstGeom prst="rect">
              <a:avLst/>
            </a:prstGeom>
          </p:spPr>
        </p:pic>
        <p:pic>
          <p:nvPicPr>
            <p:cNvPr id="9" name="图片 8"/>
            <p:cNvPicPr>
              <a:picLocks noChangeAspect="1"/>
            </p:cNvPicPr>
            <p:nvPr/>
          </p:nvPicPr>
          <p:blipFill>
            <a:blip r:embed="rId5"/>
            <a:stretch>
              <a:fillRect/>
            </a:stretch>
          </p:blipFill>
          <p:spPr>
            <a:xfrm>
              <a:off x="261962" y="5463712"/>
              <a:ext cx="390476" cy="228571"/>
            </a:xfrm>
            <a:prstGeom prst="rect">
              <a:avLst/>
            </a:prstGeom>
          </p:spPr>
        </p:pic>
      </p:grpSp>
      <p:sp>
        <p:nvSpPr>
          <p:cNvPr id="11" name="矩形 10"/>
          <p:cNvSpPr/>
          <p:nvPr/>
        </p:nvSpPr>
        <p:spPr>
          <a:xfrm>
            <a:off x="244016" y="4635684"/>
            <a:ext cx="8720472" cy="19616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51520" y="347965"/>
            <a:ext cx="6038095" cy="409524"/>
          </a:xfrm>
          <a:prstGeom prst="rect">
            <a:avLst/>
          </a:prstGeom>
        </p:spPr>
      </p:pic>
      <p:pic>
        <p:nvPicPr>
          <p:cNvPr id="6" name="图片 5"/>
          <p:cNvPicPr>
            <a:picLocks noChangeAspect="1"/>
          </p:cNvPicPr>
          <p:nvPr/>
        </p:nvPicPr>
        <p:blipFill>
          <a:blip r:embed="rId2"/>
          <a:stretch>
            <a:fillRect/>
          </a:stretch>
        </p:blipFill>
        <p:spPr>
          <a:xfrm>
            <a:off x="241176" y="2814377"/>
            <a:ext cx="8579296" cy="3946782"/>
          </a:xfrm>
          <a:prstGeom prst="rect">
            <a:avLst/>
          </a:prstGeom>
        </p:spPr>
      </p:pic>
      <p:pic>
        <p:nvPicPr>
          <p:cNvPr id="9" name="图片 8"/>
          <p:cNvPicPr>
            <a:picLocks noChangeAspect="1"/>
          </p:cNvPicPr>
          <p:nvPr/>
        </p:nvPicPr>
        <p:blipFill>
          <a:blip r:embed="rId3"/>
          <a:stretch>
            <a:fillRect/>
          </a:stretch>
        </p:blipFill>
        <p:spPr>
          <a:xfrm>
            <a:off x="632119" y="975058"/>
            <a:ext cx="3298270" cy="1525450"/>
          </a:xfrm>
          <a:prstGeom prst="rect">
            <a:avLst/>
          </a:prstGeom>
        </p:spPr>
      </p:pic>
      <p:pic>
        <p:nvPicPr>
          <p:cNvPr id="10" name="图片 9"/>
          <p:cNvPicPr>
            <a:picLocks noChangeAspect="1"/>
          </p:cNvPicPr>
          <p:nvPr/>
        </p:nvPicPr>
        <p:blipFill>
          <a:blip r:embed="rId4"/>
          <a:stretch>
            <a:fillRect/>
          </a:stretch>
        </p:blipFill>
        <p:spPr>
          <a:xfrm>
            <a:off x="4283968" y="1347429"/>
            <a:ext cx="3438095" cy="1047619"/>
          </a:xfrm>
          <a:prstGeom prst="rect">
            <a:avLst/>
          </a:prstGeom>
        </p:spPr>
      </p:pic>
      <p:sp>
        <p:nvSpPr>
          <p:cNvPr id="11" name="矩形 10"/>
          <p:cNvSpPr/>
          <p:nvPr/>
        </p:nvSpPr>
        <p:spPr>
          <a:xfrm>
            <a:off x="251520" y="941572"/>
            <a:ext cx="8435280" cy="174301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a:stretch>
            <a:fillRect/>
          </a:stretch>
        </p:blipFill>
        <p:spPr>
          <a:xfrm>
            <a:off x="6232432" y="3933056"/>
            <a:ext cx="114366" cy="216024"/>
          </a:xfrm>
          <a:prstGeom prst="rect">
            <a:avLst/>
          </a:prstGeom>
        </p:spPr>
      </p:pic>
      <p:pic>
        <p:nvPicPr>
          <p:cNvPr id="8" name="图片 7"/>
          <p:cNvPicPr>
            <a:picLocks noChangeAspect="1"/>
          </p:cNvPicPr>
          <p:nvPr/>
        </p:nvPicPr>
        <p:blipFill>
          <a:blip r:embed="rId5"/>
          <a:stretch>
            <a:fillRect/>
          </a:stretch>
        </p:blipFill>
        <p:spPr>
          <a:xfrm>
            <a:off x="6292730" y="4255334"/>
            <a:ext cx="114366" cy="216024"/>
          </a:xfrm>
          <a:prstGeom prst="rect">
            <a:avLst/>
          </a:prstGeom>
        </p:spPr>
      </p:pic>
      <p:pic>
        <p:nvPicPr>
          <p:cNvPr id="12" name="图片 11"/>
          <p:cNvPicPr>
            <a:picLocks noChangeAspect="1"/>
          </p:cNvPicPr>
          <p:nvPr/>
        </p:nvPicPr>
        <p:blipFill>
          <a:blip r:embed="rId5"/>
          <a:stretch>
            <a:fillRect/>
          </a:stretch>
        </p:blipFill>
        <p:spPr>
          <a:xfrm>
            <a:off x="6660232" y="4941168"/>
            <a:ext cx="114366" cy="216024"/>
          </a:xfrm>
          <a:prstGeom prst="rect">
            <a:avLst/>
          </a:prstGeom>
        </p:spPr>
      </p:pic>
      <p:pic>
        <p:nvPicPr>
          <p:cNvPr id="13" name="图片 12"/>
          <p:cNvPicPr>
            <a:picLocks noChangeAspect="1"/>
          </p:cNvPicPr>
          <p:nvPr/>
        </p:nvPicPr>
        <p:blipFill>
          <a:blip r:embed="rId5"/>
          <a:stretch>
            <a:fillRect/>
          </a:stretch>
        </p:blipFill>
        <p:spPr>
          <a:xfrm>
            <a:off x="6717415" y="5286979"/>
            <a:ext cx="114366" cy="216024"/>
          </a:xfrm>
          <a:prstGeom prst="rect">
            <a:avLst/>
          </a:prstGeom>
        </p:spPr>
      </p:pic>
      <p:pic>
        <p:nvPicPr>
          <p:cNvPr id="14" name="图片 13"/>
          <p:cNvPicPr>
            <a:picLocks noChangeAspect="1"/>
          </p:cNvPicPr>
          <p:nvPr/>
        </p:nvPicPr>
        <p:blipFill>
          <a:blip r:embed="rId5"/>
          <a:stretch>
            <a:fillRect/>
          </a:stretch>
        </p:blipFill>
        <p:spPr>
          <a:xfrm>
            <a:off x="7020272" y="5949280"/>
            <a:ext cx="114366" cy="21602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548680"/>
            <a:ext cx="8229600"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Applying the LL(1) parsing table construction just described, we get the table as follows.</a:t>
            </a:r>
            <a:endParaRPr lang="zh-CN" altLang="en-US" sz="24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678396" y="1412776"/>
            <a:ext cx="7787208" cy="51904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835696" y="150678"/>
            <a:ext cx="5303030" cy="1416124"/>
          </a:xfrm>
          <a:prstGeom prst="rect">
            <a:avLst/>
          </a:prstGeom>
        </p:spPr>
      </p:pic>
      <p:pic>
        <p:nvPicPr>
          <p:cNvPr id="5" name="图片 4"/>
          <p:cNvPicPr>
            <a:picLocks noChangeAspect="1"/>
          </p:cNvPicPr>
          <p:nvPr/>
        </p:nvPicPr>
        <p:blipFill>
          <a:blip r:embed="rId2"/>
          <a:stretch>
            <a:fillRect/>
          </a:stretch>
        </p:blipFill>
        <p:spPr>
          <a:xfrm>
            <a:off x="312440" y="1541226"/>
            <a:ext cx="8374360" cy="2433817"/>
          </a:xfrm>
          <a:prstGeom prst="rect">
            <a:avLst/>
          </a:prstGeom>
        </p:spPr>
      </p:pic>
      <p:pic>
        <p:nvPicPr>
          <p:cNvPr id="6" name="图片 5"/>
          <p:cNvPicPr>
            <a:picLocks noChangeAspect="1"/>
          </p:cNvPicPr>
          <p:nvPr/>
        </p:nvPicPr>
        <p:blipFill>
          <a:blip r:embed="rId3"/>
          <a:stretch>
            <a:fillRect/>
          </a:stretch>
        </p:blipFill>
        <p:spPr>
          <a:xfrm>
            <a:off x="247092" y="3640151"/>
            <a:ext cx="8649816" cy="3067171"/>
          </a:xfrm>
          <a:prstGeom prst="rect">
            <a:avLst/>
          </a:prstGeom>
        </p:spPr>
      </p:pic>
      <p:sp>
        <p:nvSpPr>
          <p:cNvPr id="7" name="箭头: 右 6"/>
          <p:cNvSpPr/>
          <p:nvPr/>
        </p:nvSpPr>
        <p:spPr>
          <a:xfrm rot="5400000">
            <a:off x="4222880" y="2823352"/>
            <a:ext cx="528660" cy="1104939"/>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20" y="-41859"/>
            <a:ext cx="1475657" cy="446523"/>
          </a:xfrm>
        </p:spPr>
        <p:txBody>
          <a:bodyPr>
            <a:normAutofit/>
          </a:bodyPr>
          <a:lstStyle/>
          <a:p>
            <a:r>
              <a:rPr lang="en-US" altLang="zh-CN" sz="2000" b="1" dirty="0">
                <a:solidFill>
                  <a:srgbClr val="C00000"/>
                </a:solidFill>
              </a:rPr>
              <a:t>Example</a:t>
            </a:r>
            <a:endParaRPr lang="zh-CN" altLang="en-US" sz="2000" b="1" dirty="0">
              <a:solidFill>
                <a:srgbClr val="C00000"/>
              </a:solidFill>
            </a:endParaRPr>
          </a:p>
        </p:txBody>
      </p:sp>
      <p:sp>
        <p:nvSpPr>
          <p:cNvPr id="3" name="内容占位符 2"/>
          <p:cNvSpPr>
            <a:spLocks noGrp="1"/>
          </p:cNvSpPr>
          <p:nvPr>
            <p:ph idx="1"/>
          </p:nvPr>
        </p:nvSpPr>
        <p:spPr/>
        <p:txBody>
          <a:bodyPr/>
          <a:lstStyle/>
          <a:p>
            <a:endParaRPr lang="zh-CN" altLang="en-US" dirty="0"/>
          </a:p>
        </p:txBody>
      </p:sp>
      <p:grpSp>
        <p:nvGrpSpPr>
          <p:cNvPr id="8" name="组合 7"/>
          <p:cNvGrpSpPr/>
          <p:nvPr/>
        </p:nvGrpSpPr>
        <p:grpSpPr>
          <a:xfrm>
            <a:off x="291573" y="391745"/>
            <a:ext cx="8125627" cy="2245167"/>
            <a:chOff x="509186" y="274638"/>
            <a:chExt cx="8125627" cy="2245167"/>
          </a:xfrm>
        </p:grpSpPr>
        <p:pic>
          <p:nvPicPr>
            <p:cNvPr id="4" name="图片 3"/>
            <p:cNvPicPr>
              <a:picLocks noChangeAspect="1"/>
            </p:cNvPicPr>
            <p:nvPr/>
          </p:nvPicPr>
          <p:blipFill>
            <a:blip r:embed="rId1"/>
            <a:stretch>
              <a:fillRect/>
            </a:stretch>
          </p:blipFill>
          <p:spPr>
            <a:xfrm>
              <a:off x="509186" y="274638"/>
              <a:ext cx="8125627" cy="1930226"/>
            </a:xfrm>
            <a:prstGeom prst="rect">
              <a:avLst/>
            </a:prstGeom>
          </p:spPr>
        </p:pic>
        <p:pic>
          <p:nvPicPr>
            <p:cNvPr id="5" name="图片 4"/>
            <p:cNvPicPr>
              <a:picLocks noChangeAspect="1"/>
            </p:cNvPicPr>
            <p:nvPr/>
          </p:nvPicPr>
          <p:blipFill>
            <a:blip r:embed="rId2"/>
            <a:stretch>
              <a:fillRect/>
            </a:stretch>
          </p:blipFill>
          <p:spPr>
            <a:xfrm>
              <a:off x="3131840" y="1600200"/>
              <a:ext cx="3240360" cy="919605"/>
            </a:xfrm>
            <a:prstGeom prst="rect">
              <a:avLst/>
            </a:prstGeom>
          </p:spPr>
        </p:pic>
        <p:pic>
          <p:nvPicPr>
            <p:cNvPr id="7" name="图片 6"/>
            <p:cNvPicPr>
              <a:picLocks noChangeAspect="1"/>
            </p:cNvPicPr>
            <p:nvPr/>
          </p:nvPicPr>
          <p:blipFill>
            <a:blip r:embed="rId3"/>
            <a:stretch>
              <a:fillRect/>
            </a:stretch>
          </p:blipFill>
          <p:spPr>
            <a:xfrm>
              <a:off x="2727021" y="2276872"/>
              <a:ext cx="260803" cy="182562"/>
            </a:xfrm>
            <a:prstGeom prst="rect">
              <a:avLst/>
            </a:prstGeom>
          </p:spPr>
        </p:pic>
      </p:grpSp>
      <p:pic>
        <p:nvPicPr>
          <p:cNvPr id="9" name="图片 8"/>
          <p:cNvPicPr>
            <a:picLocks noChangeAspect="1"/>
          </p:cNvPicPr>
          <p:nvPr/>
        </p:nvPicPr>
        <p:blipFill>
          <a:blip r:embed="rId4"/>
          <a:stretch>
            <a:fillRect/>
          </a:stretch>
        </p:blipFill>
        <p:spPr>
          <a:xfrm>
            <a:off x="335003" y="2583065"/>
            <a:ext cx="7947111" cy="1638023"/>
          </a:xfrm>
          <a:prstGeom prst="rect">
            <a:avLst/>
          </a:prstGeom>
        </p:spPr>
      </p:pic>
      <p:pic>
        <p:nvPicPr>
          <p:cNvPr id="10" name="图片 9"/>
          <p:cNvPicPr>
            <a:picLocks noChangeAspect="1"/>
          </p:cNvPicPr>
          <p:nvPr/>
        </p:nvPicPr>
        <p:blipFill>
          <a:blip r:embed="rId5"/>
          <a:stretch>
            <a:fillRect/>
          </a:stretch>
        </p:blipFill>
        <p:spPr>
          <a:xfrm>
            <a:off x="258672" y="4220151"/>
            <a:ext cx="8660039" cy="25932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4.3.4 Extending the lookahead: LL(k) Parsers</a:t>
            </a:r>
            <a:endParaRPr lang="zh-CN" altLang="en-US" dirty="0"/>
          </a:p>
        </p:txBody>
      </p:sp>
      <p:pic>
        <p:nvPicPr>
          <p:cNvPr id="4" name="内容占位符 3"/>
          <p:cNvPicPr>
            <a:picLocks noGrp="1" noChangeAspect="1"/>
          </p:cNvPicPr>
          <p:nvPr>
            <p:ph idx="1"/>
          </p:nvPr>
        </p:nvPicPr>
        <p:blipFill>
          <a:blip r:embed="rId1"/>
          <a:stretch>
            <a:fillRect/>
          </a:stretch>
        </p:blipFill>
        <p:spPr>
          <a:xfrm>
            <a:off x="220440" y="1844824"/>
            <a:ext cx="8703120" cy="19442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457200" y="1347219"/>
            <a:ext cx="8574065" cy="3014852"/>
          </a:xfrm>
          <a:prstGeom prst="rect">
            <a:avLst/>
          </a:prstGeom>
        </p:spPr>
      </p:pic>
      <p:pic>
        <p:nvPicPr>
          <p:cNvPr id="7" name="图片 6"/>
          <p:cNvPicPr>
            <a:picLocks noChangeAspect="1"/>
          </p:cNvPicPr>
          <p:nvPr/>
        </p:nvPicPr>
        <p:blipFill>
          <a:blip r:embed="rId2"/>
          <a:stretch>
            <a:fillRect/>
          </a:stretch>
        </p:blipFill>
        <p:spPr>
          <a:xfrm>
            <a:off x="436887" y="4547454"/>
            <a:ext cx="8229600" cy="20754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89756" y="274638"/>
            <a:ext cx="8964488" cy="2981976"/>
          </a:xfrm>
          <a:prstGeom prst="rect">
            <a:avLst/>
          </a:prstGeom>
        </p:spPr>
      </p:pic>
      <p:pic>
        <p:nvPicPr>
          <p:cNvPr id="7" name="图片 6"/>
          <p:cNvPicPr>
            <a:picLocks noChangeAspect="1"/>
          </p:cNvPicPr>
          <p:nvPr/>
        </p:nvPicPr>
        <p:blipFill>
          <a:blip r:embed="rId2"/>
          <a:stretch>
            <a:fillRect/>
          </a:stretch>
        </p:blipFill>
        <p:spPr>
          <a:xfrm>
            <a:off x="1907704" y="3944566"/>
            <a:ext cx="3744416" cy="2787473"/>
          </a:xfrm>
          <a:prstGeom prst="rect">
            <a:avLst/>
          </a:prstGeom>
        </p:spPr>
      </p:pic>
      <p:sp>
        <p:nvSpPr>
          <p:cNvPr id="8" name="箭头: 下 7"/>
          <p:cNvSpPr/>
          <p:nvPr/>
        </p:nvSpPr>
        <p:spPr>
          <a:xfrm>
            <a:off x="2987824" y="3312558"/>
            <a:ext cx="1584176"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27584" y="2913434"/>
            <a:ext cx="8229600" cy="3431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1"/>
          <a:stretch>
            <a:fillRect/>
          </a:stretch>
        </p:blipFill>
        <p:spPr>
          <a:xfrm>
            <a:off x="1619672" y="1740694"/>
            <a:ext cx="5738654" cy="4839749"/>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5584</Words>
  <Application>WPS 文字</Application>
  <PresentationFormat>全屏显示(4:3)</PresentationFormat>
  <Paragraphs>205</Paragraphs>
  <Slides>67</Slides>
  <Notes>4</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67</vt:i4>
      </vt:variant>
    </vt:vector>
  </HeadingPairs>
  <TitlesOfParts>
    <vt:vector size="88" baseType="lpstr">
      <vt:lpstr>Arial</vt:lpstr>
      <vt:lpstr>宋体</vt:lpstr>
      <vt:lpstr>Wingdings</vt:lpstr>
      <vt:lpstr>Times New Roman</vt:lpstr>
      <vt:lpstr>汉仪书宋二KW</vt:lpstr>
      <vt:lpstr>CIDFont+F2</vt:lpstr>
      <vt:lpstr>Thonburi</vt:lpstr>
      <vt:lpstr>AdobeSongStd-Light</vt:lpstr>
      <vt:lpstr>Symbol</vt:lpstr>
      <vt:lpstr>CIDFont+F6</vt:lpstr>
      <vt:lpstr>Calibri</vt:lpstr>
      <vt:lpstr>Helvetica Neue</vt:lpstr>
      <vt:lpstr>微软雅黑</vt:lpstr>
      <vt:lpstr>汉仪旗黑</vt:lpstr>
      <vt:lpstr>宋体</vt:lpstr>
      <vt:lpstr>Arial Unicode MS</vt:lpstr>
      <vt:lpstr>等线</vt:lpstr>
      <vt:lpstr>汉仪中等线KW</vt:lpstr>
      <vt:lpstr>宋体-简</vt:lpstr>
      <vt:lpstr>Kingsoft Sign</vt:lpstr>
      <vt:lpstr>Office 主题</vt:lpstr>
      <vt:lpstr>Chapter 4 Top-Down Parsing</vt:lpstr>
      <vt:lpstr>Top-Down Parsing</vt:lpstr>
      <vt:lpstr>Top-Down Parsing</vt:lpstr>
      <vt:lpstr>4.1 TOP-DOWN PARSING BY RECURSIVE-DESCENT</vt:lpstr>
      <vt:lpstr>4.1.1 The Basic Method of Recursive-Descent</vt:lpstr>
      <vt:lpstr>4.1.2 Repetition and Choice: Using EBNF</vt:lpstr>
      <vt:lpstr>4.1.2 Repetition and Choice: Using EBNF</vt:lpstr>
      <vt:lpstr>PowerPoint 演示文稿</vt:lpstr>
      <vt:lpstr>4.1.2 Repetition and Choice: Using EBNF</vt:lpstr>
      <vt:lpstr>4.1.2 Repetition and Choice: Using EBNF</vt:lpstr>
      <vt:lpstr>4.1.2 Repetition and Choice: Using EBNF</vt:lpstr>
      <vt:lpstr>PowerPoint 演示文稿</vt:lpstr>
      <vt:lpstr>PowerPoint 演示文稿</vt:lpstr>
      <vt:lpstr>4.1.3 Further Decision Problems</vt:lpstr>
      <vt:lpstr>4.2 LL(1) PARSING</vt:lpstr>
      <vt:lpstr>4.2 LL(1) PARSING</vt:lpstr>
      <vt:lpstr>4.2 LL(1) PARSING</vt:lpstr>
      <vt:lpstr>The LL(1) Parsing Table and Algorithm</vt:lpstr>
      <vt:lpstr>4.2.2 The LL(1) Parsing Table and Algorithm</vt:lpstr>
      <vt:lpstr>PowerPoint 演示文稿</vt:lpstr>
      <vt:lpstr>Definition of LL(1) Grammar:</vt:lpstr>
      <vt:lpstr>The LL(1) Parsing Table and Algorithm</vt:lpstr>
      <vt:lpstr>PowerPoint 演示文稿</vt:lpstr>
      <vt:lpstr>PowerPoint 演示文稿</vt:lpstr>
      <vt:lpstr>4.2.3 left Recursion Removal and Left Factoring</vt:lpstr>
      <vt:lpstr>Left Recursion Removal</vt:lpstr>
      <vt:lpstr>Left Recursion Removal</vt:lpstr>
      <vt:lpstr>Left Recursion Removal</vt:lpstr>
      <vt:lpstr>Left Recursion Removal</vt:lpstr>
      <vt:lpstr>Left Recursion Removal</vt:lpstr>
      <vt:lpstr>PowerPoint 演示文稿</vt:lpstr>
      <vt:lpstr>Left Recursion Removal</vt:lpstr>
      <vt:lpstr>Left Recursion Removal</vt:lpstr>
      <vt:lpstr>Left Recursion Removal</vt:lpstr>
      <vt:lpstr>Left Recursion Removal</vt:lpstr>
      <vt:lpstr>Left factoring</vt:lpstr>
      <vt:lpstr>Left factoring</vt:lpstr>
      <vt:lpstr>Left factoring</vt:lpstr>
      <vt:lpstr>Left factoring</vt:lpstr>
      <vt:lpstr>Left factoring</vt:lpstr>
      <vt:lpstr>4.2.4 Syntax Tree Construction in LL(1) Parsing</vt:lpstr>
      <vt:lpstr>4.2.4 Syntax Tree Construction in LL(1) Parsing</vt:lpstr>
      <vt:lpstr>4.2.4 Syntax Tree Construction in LL(1) Parsing</vt:lpstr>
      <vt:lpstr>PowerPoint 演示文稿</vt:lpstr>
      <vt:lpstr>4.3 FIRST AND FOLLOW SETS</vt:lpstr>
      <vt:lpstr>FIRST SETS</vt:lpstr>
      <vt:lpstr>FIRST SETS</vt:lpstr>
      <vt:lpstr>FIRST SETS</vt:lpstr>
      <vt:lpstr>FIRST SETS</vt:lpstr>
      <vt:lpstr>FIRST SETS</vt:lpstr>
      <vt:lpstr>FIRST SETS</vt:lpstr>
      <vt:lpstr>FIRST SETS</vt:lpstr>
      <vt:lpstr>4.3.2 Follow Sets</vt:lpstr>
      <vt:lpstr>4.3.2 Follow Sets</vt:lpstr>
      <vt:lpstr>4.3.2 Follow Sets</vt:lpstr>
      <vt:lpstr>4.3.2 Follow Sets</vt:lpstr>
      <vt:lpstr>4.3.2 Follow Sets</vt:lpstr>
      <vt:lpstr>4.3.2 Follow Sets</vt:lpstr>
      <vt:lpstr>4.3.2 Follow Sets</vt:lpstr>
      <vt:lpstr>4.3.2 Follow Sets</vt:lpstr>
      <vt:lpstr>4.3.2 Follow Sets</vt:lpstr>
      <vt:lpstr>4.3.3 Constructing LL(1) Parsing Tables</vt:lpstr>
      <vt:lpstr>PowerPoint 演示文稿</vt:lpstr>
      <vt:lpstr>PowerPoint 演示文稿</vt:lpstr>
      <vt:lpstr>PowerPoint 演示文稿</vt:lpstr>
      <vt:lpstr>Example</vt:lpstr>
      <vt:lpstr>4.3.4 Extending the lookahead: LL(k) Parsers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追殇</cp:lastModifiedBy>
  <cp:revision>89</cp:revision>
  <dcterms:created xsi:type="dcterms:W3CDTF">2023-05-11T04:20:33Z</dcterms:created>
  <dcterms:modified xsi:type="dcterms:W3CDTF">2023-05-11T04:20:33Z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C0B2F3C69872ECD1116D5C644070D043</vt:lpwstr>
  </property>
  <property fmtid="{D5CDD505-2E9C-101B-9397-08002B2CF9AE}" pid="3" name="KSOProductBuildVer">
    <vt:lpwstr>2052-4.6.1.7467</vt:lpwstr>
  </property>
</Properties>
</file>